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0" r:id="rId5"/>
    <p:sldId id="283" r:id="rId6"/>
    <p:sldId id="286" r:id="rId7"/>
    <p:sldId id="282" r:id="rId8"/>
    <p:sldId id="287" r:id="rId9"/>
    <p:sldId id="285" r:id="rId10"/>
    <p:sldId id="289" r:id="rId11"/>
    <p:sldId id="272" r:id="rId12"/>
    <p:sldId id="284" r:id="rId13"/>
    <p:sldId id="288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1D8B7"/>
    <a:srgbClr val="A09D79"/>
    <a:srgbClr val="AD5C4D"/>
    <a:srgbClr val="543E35"/>
    <a:srgbClr val="637700"/>
    <a:srgbClr val="FFF4ED"/>
    <a:srgbClr val="5E6A76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52789" autoAdjust="0"/>
  </p:normalViewPr>
  <p:slideViewPr>
    <p:cSldViewPr snapToGrid="0">
      <p:cViewPr varScale="1">
        <p:scale>
          <a:sx n="64" d="100"/>
          <a:sy n="64" d="100"/>
        </p:scale>
        <p:origin x="2976" y="17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10/3/23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10/3/23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e.org/details/P011271/page/30/mode/2up?q=nemiskam&amp;view=theater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tmemory.org/cdm/singleitem/collection/p267301coll3/id/2476/rec/15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3997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https://archive.org/details/P011271/page/30/mode/2up?q=nemiskam&amp;view=theater</a:t>
            </a:r>
            <a:r>
              <a:rPr lang="en-CA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1052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CA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</a:t>
            </a:r>
            <a:r>
              <a:rPr lang="en-CA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www.parkscanadahistory.com</a:t>
            </a:r>
            <a:r>
              <a:rPr lang="en-CA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/brochures/</a:t>
            </a:r>
            <a:r>
              <a:rPr lang="en-CA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elkisland</a:t>
            </a:r>
            <a:r>
              <a:rPr lang="en-CA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/booklet-1934.pdf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87904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https://</a:t>
            </a:r>
            <a:r>
              <a:rPr lang="en-CA" dirty="0" err="1"/>
              <a:t>archive.org</a:t>
            </a:r>
            <a:r>
              <a:rPr lang="en-CA" dirty="0"/>
              <a:t>/details/PC005127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26913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Georgia" panose="02040502050405020303" pitchFamily="18" charset="0"/>
              </a:rPr>
              <a:t>“Buffalo Refuses to Be Unloaded,” by N.A. Forsyth. </a:t>
            </a:r>
            <a:r>
              <a:rPr lang="en-US" sz="1200" b="0" i="0" kern="1200" dirty="0">
                <a:solidFill>
                  <a:srgbClr val="111111"/>
                </a:solidFill>
                <a:effectLst/>
                <a:latin typeface="Georgia" panose="02040502050405020303" pitchFamily="18" charset="0"/>
                <a:ea typeface="+mn-ea"/>
                <a:cs typeface="+mn-cs"/>
              </a:rPr>
              <a:t>Image from </a:t>
            </a:r>
            <a:r>
              <a:rPr lang="en-US" sz="1200" b="0" i="0" u="none" kern="1200" dirty="0">
                <a:solidFill>
                  <a:srgbClr val="111111"/>
                </a:solidFill>
                <a:effectLst/>
                <a:latin typeface="Georgia" panose="02040502050405020303" pitchFamily="18" charset="0"/>
                <a:ea typeface="+mn-ea"/>
                <a:cs typeface="+mn-cs"/>
              </a:rPr>
              <a:t>the </a:t>
            </a:r>
            <a:r>
              <a:rPr lang="en-US" sz="1200" b="0" i="0" u="none" kern="1200" dirty="0">
                <a:solidFill>
                  <a:srgbClr val="111111"/>
                </a:solidFill>
                <a:effectLst/>
                <a:latin typeface="Georgia" panose="02040502050405020303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Montana Historical Society</a:t>
            </a:r>
            <a:r>
              <a:rPr lang="en-US" sz="1200" b="0" i="0" u="none" kern="1200" dirty="0">
                <a:solidFill>
                  <a:srgbClr val="111111"/>
                </a:solidFill>
                <a:effectLst/>
                <a:latin typeface="Georgia" panose="02040502050405020303" pitchFamily="18" charset="0"/>
                <a:ea typeface="+mn-ea"/>
                <a:cs typeface="+mn-cs"/>
              </a:rPr>
              <a:t>.</a:t>
            </a:r>
          </a:p>
          <a:p>
            <a:endParaRPr lang="en-CA" sz="1200" b="0" i="0" u="none" kern="1200" dirty="0">
              <a:solidFill>
                <a:srgbClr val="111111"/>
              </a:solidFill>
              <a:effectLst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2804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https://archive.org/details/PC006885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25455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https://archive.org/details/PC005119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76603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87297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https://archive.org/details/PC005102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3890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r>
              <a:rPr lang="en-CA" dirty="0"/>
              <a:t>Map including abattoir: http://www.parkscanadahistory.com/brochures/elkisland/brochure-1938.pdf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6931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001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wvcDQp6_xQ?feature=oembed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amarkewicz@gmail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7AB109-D696-F27C-BD95-5BEBCF3A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72" y="1854200"/>
            <a:ext cx="5494528" cy="2785214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Elk Island and Canada’s Lost National Parks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ADE49E-7CC1-6704-5852-FAE992A0E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6784" y="6389054"/>
            <a:ext cx="4572000" cy="773300"/>
          </a:xfrm>
        </p:spPr>
        <p:txBody>
          <a:bodyPr/>
          <a:lstStyle/>
          <a:p>
            <a:r>
              <a:rPr lang="en-US" dirty="0"/>
              <a:t>Lauren Markewicz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697A5-63AE-CFF2-701C-13C0448CE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1</a:t>
            </a:fld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D50773A-F654-60CD-FC76-427BDDAB04C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0446" r="20446"/>
          <a:stretch>
            <a:fillRect/>
          </a:stretch>
        </p:blipFill>
        <p:spPr>
          <a:xfrm>
            <a:off x="6436661" y="-1"/>
            <a:ext cx="5755339" cy="6292249"/>
          </a:xfrm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5050ACB-5C4C-E6C3-53FD-9AEC62D476B1}"/>
              </a:ext>
            </a:extLst>
          </p:cNvPr>
          <p:cNvSpPr txBox="1">
            <a:spLocks/>
          </p:cNvSpPr>
          <p:nvPr/>
        </p:nvSpPr>
        <p:spPr>
          <a:xfrm>
            <a:off x="5485384" y="6389054"/>
            <a:ext cx="6084316" cy="773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to Make a National Park: Let’s Find Out Podcast Live Show</a:t>
            </a:r>
          </a:p>
        </p:txBody>
      </p:sp>
    </p:spTree>
    <p:extLst>
      <p:ext uri="{BB962C8B-B14F-4D97-AF65-F5344CB8AC3E}">
        <p14:creationId xmlns:p14="http://schemas.microsoft.com/office/powerpoint/2010/main" val="341820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224D5BC-D0A9-1B6B-FCEA-3B600BC35328}"/>
              </a:ext>
            </a:extLst>
          </p:cNvPr>
          <p:cNvSpPr txBox="1"/>
          <p:nvPr/>
        </p:nvSpPr>
        <p:spPr>
          <a:xfrm>
            <a:off x="66742" y="2844223"/>
            <a:ext cx="56119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Cropped map of national parks of Canada, circa 1939, within promotional material for Riding Mountain National Park.</a:t>
            </a:r>
          </a:p>
          <a:p>
            <a:endParaRPr lang="en-US" sz="1400" dirty="0">
              <a:solidFill>
                <a:schemeClr val="tx2"/>
              </a:solidFill>
            </a:endParaRPr>
          </a:p>
          <a:p>
            <a:r>
              <a:rPr lang="en-US" sz="1400" dirty="0">
                <a:solidFill>
                  <a:schemeClr val="tx2"/>
                </a:solidFill>
              </a:rPr>
              <a:t>Image made available through Peel's Prairie Provinces, a digital initiative of the University of Alberta Libraries.</a:t>
            </a:r>
            <a:endParaRPr lang="en-CA" sz="1400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12DE7-6A56-6F06-E26C-5A23AD0C1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34787" y="331201"/>
            <a:ext cx="6683319" cy="61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5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DEAA76-2A0B-B0C4-C098-663F7B9E0D21}"/>
              </a:ext>
            </a:extLst>
          </p:cNvPr>
          <p:cNvSpPr txBox="1"/>
          <p:nvPr/>
        </p:nvSpPr>
        <p:spPr>
          <a:xfrm>
            <a:off x="106680" y="3013501"/>
            <a:ext cx="2560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Image from 1934 Elk Island promotional booklet archived on parkscanadahistory.com</a:t>
            </a:r>
            <a:endParaRPr lang="en-CA" sz="1600" dirty="0">
              <a:solidFill>
                <a:schemeClr val="tx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7D52D9-0260-33A6-1822-C4AC6DF5F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620398"/>
            <a:ext cx="9220200" cy="56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0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em image #1">
            <a:extLst>
              <a:ext uri="{FF2B5EF4-FFF2-40B4-BE49-F238E27FC236}">
                <a16:creationId xmlns:a16="http://schemas.microsoft.com/office/drawing/2014/main" id="{ECD12F91-EE91-652F-DCC8-9FA26BBEE5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t="8843" r="7419" b="6776"/>
          <a:stretch/>
        </p:blipFill>
        <p:spPr bwMode="auto">
          <a:xfrm>
            <a:off x="-99955" y="-560875"/>
            <a:ext cx="12391909" cy="797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708B5-D670-0ECE-0B64-053D1F60BBDB}"/>
              </a:ext>
            </a:extLst>
          </p:cNvPr>
          <p:cNvSpPr txBox="1"/>
          <p:nvPr/>
        </p:nvSpPr>
        <p:spPr>
          <a:xfrm>
            <a:off x="7555006" y="0"/>
            <a:ext cx="46369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Image made available through Peel's Prairie Provinces</a:t>
            </a:r>
            <a:endParaRPr lang="en-CA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7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uffalo Refuses to be unloaded - Forsyth">
            <a:extLst>
              <a:ext uri="{FF2B5EF4-FFF2-40B4-BE49-F238E27FC236}">
                <a16:creationId xmlns:a16="http://schemas.microsoft.com/office/drawing/2014/main" id="{FB98E965-E82A-5D84-EAA6-068F64DA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1"/>
            <a:ext cx="12192000" cy="615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0026AC-A740-20FD-EE06-606638ED1F0E}"/>
              </a:ext>
            </a:extLst>
          </p:cNvPr>
          <p:cNvSpPr txBox="1"/>
          <p:nvPr/>
        </p:nvSpPr>
        <p:spPr>
          <a:xfrm>
            <a:off x="5715000" y="6527799"/>
            <a:ext cx="59817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Stereograph by N.A.. Forsyth. Image from the Montana Historical Society.</a:t>
            </a:r>
            <a:endParaRPr lang="en-CA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6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tem image #1">
            <a:extLst>
              <a:ext uri="{FF2B5EF4-FFF2-40B4-BE49-F238E27FC236}">
                <a16:creationId xmlns:a16="http://schemas.microsoft.com/office/drawing/2014/main" id="{00A75ACA-A5F4-46E9-D7EA-0A2AB3645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4" t="8704" r="6365" b="8889"/>
          <a:stretch/>
        </p:blipFill>
        <p:spPr bwMode="auto">
          <a:xfrm>
            <a:off x="-50800" y="-241390"/>
            <a:ext cx="12293600" cy="775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29CE49-A2CF-EC79-66DD-DB1D8890A0F1}"/>
              </a:ext>
            </a:extLst>
          </p:cNvPr>
          <p:cNvSpPr txBox="1"/>
          <p:nvPr/>
        </p:nvSpPr>
        <p:spPr>
          <a:xfrm>
            <a:off x="7637929" y="99222"/>
            <a:ext cx="46885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Image made available through Peel's Prairie Provinces</a:t>
            </a:r>
            <a:endParaRPr lang="en-CA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41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em image #1">
            <a:extLst>
              <a:ext uri="{FF2B5EF4-FFF2-40B4-BE49-F238E27FC236}">
                <a16:creationId xmlns:a16="http://schemas.microsoft.com/office/drawing/2014/main" id="{88194913-8C69-01FA-FFBB-F5B4C2DE9A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11034" r="7118" b="7991"/>
          <a:stretch/>
        </p:blipFill>
        <p:spPr bwMode="auto">
          <a:xfrm>
            <a:off x="563880" y="-50093"/>
            <a:ext cx="10896600" cy="690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820198-53C6-9DAA-F6A2-F65571F3C02B}"/>
              </a:ext>
            </a:extLst>
          </p:cNvPr>
          <p:cNvSpPr txBox="1"/>
          <p:nvPr/>
        </p:nvSpPr>
        <p:spPr>
          <a:xfrm>
            <a:off x="660400" y="6557546"/>
            <a:ext cx="459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Image made available through Peel's Prairie Provinces</a:t>
            </a:r>
            <a:endParaRPr lang="en-CA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6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9744" y="6481005"/>
            <a:ext cx="7214755" cy="753990"/>
          </a:xfrm>
        </p:spPr>
        <p:txBody>
          <a:bodyPr/>
          <a:lstStyle/>
          <a:p>
            <a:r>
              <a:rPr lang="en-US" dirty="0"/>
              <a:t>Library and Archives Canada YouTube channel</a:t>
            </a:r>
          </a:p>
        </p:txBody>
      </p:sp>
      <p:pic>
        <p:nvPicPr>
          <p:cNvPr id="6" name="Online Media 3" title="Canada's National Parks, 1919">
            <a:hlinkClick r:id="" action="ppaction://media"/>
            <a:extLst>
              <a:ext uri="{FF2B5EF4-FFF2-40B4-BE49-F238E27FC236}">
                <a16:creationId xmlns:a16="http://schemas.microsoft.com/office/drawing/2014/main" id="{C7CD6298-694A-4C35-B76B-9675D2C522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8950" y="0"/>
            <a:ext cx="11214100" cy="633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tem image #1">
            <a:extLst>
              <a:ext uri="{FF2B5EF4-FFF2-40B4-BE49-F238E27FC236}">
                <a16:creationId xmlns:a16="http://schemas.microsoft.com/office/drawing/2014/main" id="{5441468A-E7A0-8367-CCD1-507527F8D1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" r="1083"/>
          <a:stretch/>
        </p:blipFill>
        <p:spPr bwMode="auto">
          <a:xfrm>
            <a:off x="-158750" y="-971568"/>
            <a:ext cx="12509500" cy="849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425B69-9C7C-FB81-2A7C-F6530BE353B3}"/>
              </a:ext>
            </a:extLst>
          </p:cNvPr>
          <p:cNvSpPr txBox="1"/>
          <p:nvPr/>
        </p:nvSpPr>
        <p:spPr>
          <a:xfrm>
            <a:off x="660400" y="6557546"/>
            <a:ext cx="459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Image made available through Peel's Prairie Provinces</a:t>
            </a:r>
            <a:endParaRPr lang="en-CA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1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3783AA-7778-7421-E417-336AFCFA9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88" y="-163651"/>
            <a:ext cx="10865224" cy="7021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30CCB2-EB93-A63F-03D6-6AF6776A909B}"/>
              </a:ext>
            </a:extLst>
          </p:cNvPr>
          <p:cNvSpPr txBox="1"/>
          <p:nvPr/>
        </p:nvSpPr>
        <p:spPr>
          <a:xfrm>
            <a:off x="7091083" y="89647"/>
            <a:ext cx="44375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Image made available through Peel's Prairie Provinces</a:t>
            </a:r>
            <a:endParaRPr lang="en-CA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57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1977" y="201705"/>
            <a:ext cx="6870023" cy="1016539"/>
          </a:xfrm>
        </p:spPr>
        <p:txBody>
          <a:bodyPr/>
          <a:lstStyle/>
          <a:p>
            <a:r>
              <a:rPr lang="en-US" dirty="0"/>
              <a:t>Thank you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1977" y="1262251"/>
            <a:ext cx="6870023" cy="1655762"/>
          </a:xfrm>
        </p:spPr>
        <p:txBody>
          <a:bodyPr/>
          <a:lstStyle/>
          <a:p>
            <a:r>
              <a:rPr lang="en-US" dirty="0"/>
              <a:t>Lauren Markewicz</a:t>
            </a:r>
          </a:p>
          <a:p>
            <a:r>
              <a:rPr lang="en-US" dirty="0">
                <a:hlinkClick r:id="rId3"/>
              </a:rPr>
              <a:t>lamarkewicz@gmail.com</a:t>
            </a:r>
            <a:r>
              <a:rPr lang="en-US" dirty="0"/>
              <a:t> </a:t>
            </a:r>
          </a:p>
          <a:p>
            <a:r>
              <a:rPr lang="en-US" dirty="0"/>
              <a:t>Historyboots.wordpress.com</a:t>
            </a:r>
          </a:p>
        </p:txBody>
      </p:sp>
      <p:pic>
        <p:nvPicPr>
          <p:cNvPr id="1026" name="Picture 2" descr="item image #1">
            <a:extLst>
              <a:ext uri="{FF2B5EF4-FFF2-40B4-BE49-F238E27FC236}">
                <a16:creationId xmlns:a16="http://schemas.microsoft.com/office/drawing/2014/main" id="{E8A97268-8CCC-4651-1551-147873D20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t="12353" r="7448" b="9019"/>
          <a:stretch/>
        </p:blipFill>
        <p:spPr bwMode="auto">
          <a:xfrm>
            <a:off x="-43398" y="2393576"/>
            <a:ext cx="7058466" cy="446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08B85C-72A2-5F5A-FE87-2285D3C139D1}"/>
              </a:ext>
            </a:extLst>
          </p:cNvPr>
          <p:cNvSpPr txBox="1"/>
          <p:nvPr/>
        </p:nvSpPr>
        <p:spPr>
          <a:xfrm>
            <a:off x="7492439" y="6519446"/>
            <a:ext cx="52643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Image made available through Peel's Prairie Provinces</a:t>
            </a:r>
            <a:endParaRPr lang="en-CA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s_Organic_Presentation_Win32_SW_v10.potx" id="{F6C2ABF3-C322-42BE-B48A-63C78EC4C218}" vid="{F577DF72-62B0-42B0-B34E-786789A797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A499FA-9FE2-4A54-8493-B62A0ECF167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13FD1EE-2EF1-42E3-9260-53F7A9198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7964E6-3618-4106-9F0D-0B5B9150681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{C1709E20-08E5-42DA-AA85-0C95C22F85BF}tf11964407_win32</Template>
  <TotalTime>5136</TotalTime>
  <Words>283</Words>
  <Application>Microsoft Macintosh PowerPoint</Application>
  <PresentationFormat>Widescreen</PresentationFormat>
  <Paragraphs>43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Courier New</vt:lpstr>
      <vt:lpstr>Georgia</vt:lpstr>
      <vt:lpstr>Gill Sans Nova</vt:lpstr>
      <vt:lpstr>Gill Sans Nova Light</vt:lpstr>
      <vt:lpstr>Roboto</vt:lpstr>
      <vt:lpstr>Sagona Book</vt:lpstr>
      <vt:lpstr>Symbol</vt:lpstr>
      <vt:lpstr>Custom</vt:lpstr>
      <vt:lpstr>   Elk Island and Canada’s Lost National Parks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Lauren Markewicz</dc:creator>
  <cp:lastModifiedBy>Chris Chang-Yen Phillips</cp:lastModifiedBy>
  <cp:revision>44</cp:revision>
  <dcterms:created xsi:type="dcterms:W3CDTF">2023-09-12T23:18:17Z</dcterms:created>
  <dcterms:modified xsi:type="dcterms:W3CDTF">2023-10-04T04:51:51Z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