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2"/>
  </p:notesMasterIdLst>
  <p:sldIdLst>
    <p:sldId id="280" r:id="rId2"/>
    <p:sldId id="275" r:id="rId3"/>
    <p:sldId id="274" r:id="rId4"/>
    <p:sldId id="268" r:id="rId5"/>
    <p:sldId id="267" r:id="rId6"/>
    <p:sldId id="279" r:id="rId7"/>
    <p:sldId id="271" r:id="rId8"/>
    <p:sldId id="283" r:id="rId9"/>
    <p:sldId id="284" r:id="rId10"/>
    <p:sldId id="27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6441"/>
  </p:normalViewPr>
  <p:slideViewPr>
    <p:cSldViewPr snapToGrid="0" snapToObjects="1">
      <p:cViewPr varScale="1">
        <p:scale>
          <a:sx n="90" d="100"/>
          <a:sy n="90" d="100"/>
        </p:scale>
        <p:origin x="232" y="52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p:scale>
          <a:sx n="170" d="100"/>
          <a:sy n="170" d="100"/>
        </p:scale>
        <p:origin x="2104"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03231C-7DF6-9F49-B655-FA8CF06A639D}" type="datetimeFigureOut">
              <a:rPr lang="en-US" smtClean="0"/>
              <a:t>9/28/22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FB9A5-7E12-DB4C-9679-0E21CBB533A3}" type="slidenum">
              <a:rPr lang="en-US" smtClean="0"/>
              <a:t>‹#›</a:t>
            </a:fld>
            <a:endParaRPr lang="en-US"/>
          </a:p>
        </p:txBody>
      </p:sp>
    </p:spTree>
    <p:extLst>
      <p:ext uri="{BB962C8B-B14F-4D97-AF65-F5344CB8AC3E}">
        <p14:creationId xmlns:p14="http://schemas.microsoft.com/office/powerpoint/2010/main" val="590655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…Thanks for inviting me, berries are probably my </a:t>
            </a:r>
            <a:r>
              <a:rPr lang="en-US" dirty="0" err="1"/>
              <a:t>favourite</a:t>
            </a:r>
            <a:r>
              <a:rPr lang="en-US" dirty="0"/>
              <a:t> thing to </a:t>
            </a:r>
            <a:r>
              <a:rPr lang="en-US" dirty="0" err="1"/>
              <a:t>tlk</a:t>
            </a:r>
            <a:r>
              <a:rPr lang="en-US" dirty="0"/>
              <a:t> about, other than my kid and my dog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rPr>
              <a:t>“The University of Alberta respectfully acknowledges that we are located on Treaty 6 territory, </a:t>
            </a:r>
            <a:r>
              <a:rPr lang="en-US" sz="1200" b="1" dirty="0">
                <a:solidFill>
                  <a:srgbClr val="FFFFFF"/>
                </a:solidFill>
              </a:rPr>
              <a:t>a traditional gathering place</a:t>
            </a:r>
            <a:r>
              <a:rPr lang="en-US" sz="1200" dirty="0">
                <a:solidFill>
                  <a:srgbClr val="FFFFFF"/>
                </a:solidFill>
              </a:rPr>
              <a:t> for diverse Indigenous </a:t>
            </a:r>
            <a:r>
              <a:rPr lang="en-US" sz="1200" dirty="0">
                <a:solidFill>
                  <a:srgbClr val="C00000"/>
                </a:solidFill>
              </a:rPr>
              <a:t>peoples whose histories, languages, and cultures continue to influence our vibrant community.” (adapted from: University of Alberta, 2021)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rPr>
              <a:t>Very interested in this connection between gathering and community. Continues to be, where we gather, we also gather plants, berries, foods…where we gather those things we also gather. Berry picking as community building and as a way to connect to the land and its many stories and histories…and our shared future.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C00000"/>
              </a:solidFill>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highlight>
                  <a:srgbClr val="FFFF00"/>
                </a:highlight>
              </a:rPr>
              <a:t>Picking berries brought me closer to my own history, but also to my new community here in Edmonton, and I have been lucky enough to combine the two in my research and work.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solidFill>
                <a:srgbClr val="000000"/>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C04F4-5ECB-0F44-ADA8-2CB684A8D2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66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 am metis, and approx. 70 % of metis people like me, live in urban </a:t>
            </a:r>
            <a:r>
              <a:rPr lang="en-US" dirty="0" err="1"/>
              <a:t>centres</a:t>
            </a:r>
            <a:r>
              <a:rPr lang="en-US" dirty="0"/>
              <a:t>. Its also important to remember that historically many metis people lived right here in the city as well, and in fact metis river lots shaped the original urban form in Edmonton, including the </a:t>
            </a:r>
            <a:r>
              <a:rPr lang="en-US" dirty="0" err="1"/>
              <a:t>neighbourhood</a:t>
            </a:r>
            <a:r>
              <a:rPr lang="en-US" dirty="0"/>
              <a:t> of </a:t>
            </a:r>
            <a:r>
              <a:rPr lang="en-US" dirty="0" err="1"/>
              <a:t>mccauley</a:t>
            </a:r>
            <a:r>
              <a:rPr lang="en-US" dirty="0"/>
              <a:t>. The ward that I live in, </a:t>
            </a:r>
            <a:r>
              <a:rPr lang="en-US" dirty="0" err="1"/>
              <a:t>Im</a:t>
            </a:r>
            <a:r>
              <a:rPr lang="en-US" dirty="0"/>
              <a:t> from Parkdale, is part of ward metis, based on the many river lots in the area. River lots included farm land, but also areas close to the river for trapping and foraging berries and other plants</a:t>
            </a:r>
          </a:p>
          <a:p>
            <a:r>
              <a:rPr lang="en-US" dirty="0"/>
              <a:t>Some original river lots, mostly metis families with a lot of kinship ties. </a:t>
            </a:r>
            <a:r>
              <a:rPr lang="en-US" dirty="0" err="1"/>
              <a:t>Kirkness</a:t>
            </a:r>
            <a:r>
              <a:rPr lang="en-US" dirty="0"/>
              <a:t>, 26 is where the ravine now sits, </a:t>
            </a:r>
            <a:r>
              <a:rPr lang="en-US" dirty="0" err="1"/>
              <a:t>frasers</a:t>
            </a:r>
            <a:r>
              <a:rPr lang="en-US" dirty="0"/>
              <a:t> are ancestors of mine, and a local historian told me that the </a:t>
            </a:r>
            <a:r>
              <a:rPr lang="en-US" dirty="0" err="1"/>
              <a:t>fraser</a:t>
            </a:r>
            <a:r>
              <a:rPr lang="en-US" dirty="0"/>
              <a:t> and </a:t>
            </a:r>
            <a:r>
              <a:rPr lang="en-US" dirty="0" err="1"/>
              <a:t>kirkness</a:t>
            </a:r>
            <a:r>
              <a:rPr lang="en-US" dirty="0"/>
              <a:t> children were good friends and likely picked berries together in the ravine space, so it is a very special area for me for many reasons, I now pick plants and berries here with my daughter and also with my students and friends. I worked with the MNA the past summer and wrote a report on urban harvesting by metis people, and found that most bylaws here technically prohibit foraging in the ravine and other river </a:t>
            </a:r>
            <a:r>
              <a:rPr lang="en-US" dirty="0" err="1"/>
              <a:t>vally</a:t>
            </a:r>
            <a:r>
              <a:rPr lang="en-US" dirty="0"/>
              <a:t> space, and so I think its really important to highlight how different cultures relate to the river valley space historically and presently. Not just my own cultural ties, but others…I love the goji work that Fei does, for example…tracing vibrant community land connections historically and presently</a:t>
            </a:r>
          </a:p>
        </p:txBody>
      </p:sp>
      <p:sp>
        <p:nvSpPr>
          <p:cNvPr id="4" name="Slide Number Placeholder 3"/>
          <p:cNvSpPr>
            <a:spLocks noGrp="1"/>
          </p:cNvSpPr>
          <p:nvPr>
            <p:ph type="sldNum" sz="quarter" idx="5"/>
          </p:nvPr>
        </p:nvSpPr>
        <p:spPr/>
        <p:txBody>
          <a:bodyPr/>
          <a:lstStyle/>
          <a:p>
            <a:fld id="{281FB9A5-7E12-DB4C-9679-0E21CBB533A3}" type="slidenum">
              <a:rPr lang="en-US" smtClean="0"/>
              <a:t>2</a:t>
            </a:fld>
            <a:endParaRPr lang="en-US"/>
          </a:p>
        </p:txBody>
      </p:sp>
    </p:spTree>
    <p:extLst>
      <p:ext uri="{BB962C8B-B14F-4D97-AF65-F5344CB8AC3E}">
        <p14:creationId xmlns:p14="http://schemas.microsoft.com/office/powerpoint/2010/main" val="2357720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Harvesting as a community creates relationships (part of metis culture, every culture…sometimes lost in urban </a:t>
            </a:r>
            <a:r>
              <a:rPr lang="en-US" dirty="0" err="1"/>
              <a:t>centres</a:t>
            </a:r>
            <a:r>
              <a:rPr lang="en-US" dirty="0"/>
              <a:t>) social capital and belonging, brings to light different perspectives, stories, knowledge about food and the land. I have worked at MFRS for over 10 years…I know because I took prenatal classes there and my daughter is now 11. We learn about language and community and we also pick berries and plants together, </a:t>
            </a:r>
          </a:p>
        </p:txBody>
      </p:sp>
      <p:sp>
        <p:nvSpPr>
          <p:cNvPr id="4" name="Slide Number Placeholder 3"/>
          <p:cNvSpPr>
            <a:spLocks noGrp="1"/>
          </p:cNvSpPr>
          <p:nvPr>
            <p:ph type="sldNum" sz="quarter" idx="5"/>
          </p:nvPr>
        </p:nvSpPr>
        <p:spPr/>
        <p:txBody>
          <a:bodyPr/>
          <a:lstStyle/>
          <a:p>
            <a:fld id="{281FB9A5-7E12-DB4C-9679-0E21CBB533A3}" type="slidenum">
              <a:rPr lang="en-US" smtClean="0"/>
              <a:t>3</a:t>
            </a:fld>
            <a:endParaRPr lang="en-US"/>
          </a:p>
        </p:txBody>
      </p:sp>
    </p:spTree>
    <p:extLst>
      <p:ext uri="{BB962C8B-B14F-4D97-AF65-F5344CB8AC3E}">
        <p14:creationId xmlns:p14="http://schemas.microsoft.com/office/powerpoint/2010/main" val="125473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Berries as research: better done in community, lots of reflecting and gathering, telling and listening to stories, sorting the berries/plants, different uses for each, many possible outcomes, shared with all.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C04F4-5ECB-0F44-ADA8-2CB684A8D2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580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C04F4-5ECB-0F44-ADA8-2CB684A8D2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239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C04F4-5ECB-0F44-ADA8-2CB684A8D2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289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C04F4-5ECB-0F44-ADA8-2CB684A8D2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22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FB9A5-7E12-DB4C-9679-0E21CBB533A3}" type="slidenum">
              <a:rPr lang="en-US" smtClean="0"/>
              <a:t>9</a:t>
            </a:fld>
            <a:endParaRPr lang="en-US"/>
          </a:p>
        </p:txBody>
      </p:sp>
    </p:spTree>
    <p:extLst>
      <p:ext uri="{BB962C8B-B14F-4D97-AF65-F5344CB8AC3E}">
        <p14:creationId xmlns:p14="http://schemas.microsoft.com/office/powerpoint/2010/main" val="618031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FB9A5-7E12-DB4C-9679-0E21CBB533A3}" type="slidenum">
              <a:rPr lang="en-US" smtClean="0"/>
              <a:t>10</a:t>
            </a:fld>
            <a:endParaRPr lang="en-US"/>
          </a:p>
        </p:txBody>
      </p:sp>
    </p:spTree>
    <p:extLst>
      <p:ext uri="{BB962C8B-B14F-4D97-AF65-F5344CB8AC3E}">
        <p14:creationId xmlns:p14="http://schemas.microsoft.com/office/powerpoint/2010/main" val="3286909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9/28/22</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529174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301847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48194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68984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6590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75099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9037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38226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14006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49970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9/28/22</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34489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9/28/22</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3681145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era.library.ualberta.ca/items/c709557d-9674-4b20-aa63-e03178eaf0df" TargetMode="External"/><Relationship Id="rId4" Type="http://schemas.openxmlformats.org/officeDocument/2006/relationships/hyperlink" Target="mailto:sdelano@ualberta.c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 name="Rectangle 40">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4"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6" name="Freeform: Shape 45">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5" name="Freeform: Shape 44">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4"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pic>
        <p:nvPicPr>
          <p:cNvPr id="6" name="Picture 5">
            <a:extLst>
              <a:ext uri="{FF2B5EF4-FFF2-40B4-BE49-F238E27FC236}">
                <a16:creationId xmlns:a16="http://schemas.microsoft.com/office/drawing/2014/main" id="{4681D8B0-E76A-4549-91DC-D9999846AD61}"/>
              </a:ext>
            </a:extLst>
          </p:cNvPr>
          <p:cNvPicPr>
            <a:picLocks noChangeAspect="1"/>
          </p:cNvPicPr>
          <p:nvPr/>
        </p:nvPicPr>
        <p:blipFill rotWithShape="1">
          <a:blip r:embed="rId3">
            <a:alphaModFix amt="70000"/>
          </a:blip>
          <a:srcRect l="10540" r="10546" b="3"/>
          <a:stretch/>
        </p:blipFill>
        <p:spPr>
          <a:xfrm>
            <a:off x="20" y="10"/>
            <a:ext cx="4058222" cy="6856614"/>
          </a:xfrm>
          <a:prstGeom prst="rect">
            <a:avLst/>
          </a:prstGeom>
        </p:spPr>
      </p:pic>
      <p:pic>
        <p:nvPicPr>
          <p:cNvPr id="4" name="Picture 3">
            <a:extLst>
              <a:ext uri="{FF2B5EF4-FFF2-40B4-BE49-F238E27FC236}">
                <a16:creationId xmlns:a16="http://schemas.microsoft.com/office/drawing/2014/main" id="{67065D80-7FD9-492C-8BEE-A939B829425C}"/>
              </a:ext>
            </a:extLst>
          </p:cNvPr>
          <p:cNvPicPr>
            <a:picLocks noChangeAspect="1"/>
          </p:cNvPicPr>
          <p:nvPr/>
        </p:nvPicPr>
        <p:blipFill rotWithShape="1">
          <a:blip r:embed="rId4">
            <a:alphaModFix amt="70000"/>
          </a:blip>
          <a:srcRect l="28541" r="27068" b="-2"/>
          <a:stretch/>
        </p:blipFill>
        <p:spPr>
          <a:xfrm>
            <a:off x="4058242" y="10"/>
            <a:ext cx="4058242" cy="6856614"/>
          </a:xfrm>
          <a:prstGeom prst="rect">
            <a:avLst/>
          </a:prstGeom>
        </p:spPr>
      </p:pic>
      <p:grpSp>
        <p:nvGrpSpPr>
          <p:cNvPr id="56"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57" name="Freeform: Shape 56">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59"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70" name="Freeform: Shape 69">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60" name="Freeform: Shape 59">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6" name="Freeform: Shape 65">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67" name="Freeform: Shape 66">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8" name="Freeform: Shape 67">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9" name="Freeform: Shape 68">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pic>
        <p:nvPicPr>
          <p:cNvPr id="32" name="Picture 31">
            <a:extLst>
              <a:ext uri="{FF2B5EF4-FFF2-40B4-BE49-F238E27FC236}">
                <a16:creationId xmlns:a16="http://schemas.microsoft.com/office/drawing/2014/main" id="{16063BDD-03BF-3448-A3D7-E2D35ECFB096}"/>
              </a:ext>
            </a:extLst>
          </p:cNvPr>
          <p:cNvPicPr>
            <a:picLocks noChangeAspect="1"/>
          </p:cNvPicPr>
          <p:nvPr/>
        </p:nvPicPr>
        <p:blipFill rotWithShape="1">
          <a:blip r:embed="rId5">
            <a:alphaModFix amt="70000"/>
          </a:blip>
          <a:srcRect l="20953" r="36520" b="-1"/>
          <a:stretch/>
        </p:blipFill>
        <p:spPr>
          <a:xfrm>
            <a:off x="8116484" y="10"/>
            <a:ext cx="4078224" cy="6856614"/>
          </a:xfrm>
          <a:prstGeom prst="rect">
            <a:avLst/>
          </a:prstGeom>
        </p:spPr>
      </p:pic>
      <p:sp>
        <p:nvSpPr>
          <p:cNvPr id="2" name="Title 1">
            <a:extLst>
              <a:ext uri="{FF2B5EF4-FFF2-40B4-BE49-F238E27FC236}">
                <a16:creationId xmlns:a16="http://schemas.microsoft.com/office/drawing/2014/main" id="{0AB3C3EE-40D1-DC41-B194-A67BACC47E0A}"/>
              </a:ext>
            </a:extLst>
          </p:cNvPr>
          <p:cNvSpPr>
            <a:spLocks noGrp="1"/>
          </p:cNvSpPr>
          <p:nvPr>
            <p:ph type="ctrTitle"/>
          </p:nvPr>
        </p:nvSpPr>
        <p:spPr>
          <a:xfrm>
            <a:off x="994404" y="731041"/>
            <a:ext cx="10191942" cy="3173034"/>
          </a:xfrm>
        </p:spPr>
        <p:txBody>
          <a:bodyPr>
            <a:normAutofit/>
          </a:bodyPr>
          <a:lstStyle/>
          <a:p>
            <a:pPr>
              <a:lnSpc>
                <a:spcPct val="90000"/>
              </a:lnSpc>
            </a:pPr>
            <a:r>
              <a:rPr lang="en-CA" sz="5100" dirty="0">
                <a:solidFill>
                  <a:srgbClr val="FFFFFF"/>
                </a:solidFill>
              </a:rPr>
              <a:t>Rat Routes and Reasons to </a:t>
            </a:r>
            <a:r>
              <a:rPr lang="en-CA" sz="5100" u="sng" dirty="0">
                <a:solidFill>
                  <a:srgbClr val="FFFFFF"/>
                </a:solidFill>
              </a:rPr>
              <a:t>Gather</a:t>
            </a:r>
            <a:br>
              <a:rPr lang="en-CA" sz="5100" dirty="0">
                <a:solidFill>
                  <a:srgbClr val="FFFFFF"/>
                </a:solidFill>
              </a:rPr>
            </a:br>
            <a:r>
              <a:rPr lang="en-US" sz="5100" dirty="0">
                <a:solidFill>
                  <a:srgbClr val="FFFFFF"/>
                </a:solidFill>
              </a:rPr>
              <a:t>Treaty 6</a:t>
            </a:r>
            <a:br>
              <a:rPr lang="en-US" sz="5100" dirty="0">
                <a:solidFill>
                  <a:srgbClr val="FFFFFF"/>
                </a:solidFill>
              </a:rPr>
            </a:br>
            <a:r>
              <a:rPr lang="en-US" sz="5100" dirty="0" err="1">
                <a:solidFill>
                  <a:srgbClr val="FFFFFF"/>
                </a:solidFill>
              </a:rPr>
              <a:t>ᐊᒥᐢᑲᐧᒋᕀ</a:t>
            </a:r>
            <a:r>
              <a:rPr lang="en-US" sz="5100" dirty="0">
                <a:solidFill>
                  <a:srgbClr val="FFFFFF"/>
                </a:solidFill>
              </a:rPr>
              <a:t> </a:t>
            </a:r>
            <a:r>
              <a:rPr lang="en-US" sz="5100" dirty="0" err="1">
                <a:solidFill>
                  <a:srgbClr val="FFFFFF"/>
                </a:solidFill>
              </a:rPr>
              <a:t>ᐋᐧᐢᑲᐦᐃᑲᐣ</a:t>
            </a:r>
            <a:r>
              <a:rPr lang="en-US" sz="5100" dirty="0">
                <a:solidFill>
                  <a:srgbClr val="FFFFFF"/>
                </a:solidFill>
              </a:rPr>
              <a:t> Edmonton</a:t>
            </a:r>
            <a:br>
              <a:rPr lang="en-US" sz="5100" dirty="0">
                <a:solidFill>
                  <a:srgbClr val="FFFFFF"/>
                </a:solidFill>
              </a:rPr>
            </a:br>
            <a:endParaRPr lang="en-US" sz="5100" dirty="0">
              <a:solidFill>
                <a:srgbClr val="FFFFFF"/>
              </a:solidFill>
            </a:endParaRPr>
          </a:p>
        </p:txBody>
      </p:sp>
      <p:sp>
        <p:nvSpPr>
          <p:cNvPr id="3" name="Subtitle 2">
            <a:extLst>
              <a:ext uri="{FF2B5EF4-FFF2-40B4-BE49-F238E27FC236}">
                <a16:creationId xmlns:a16="http://schemas.microsoft.com/office/drawing/2014/main" id="{B2A25E64-0BFA-744E-BACD-79EC8C8A3704}"/>
              </a:ext>
            </a:extLst>
          </p:cNvPr>
          <p:cNvSpPr>
            <a:spLocks noGrp="1"/>
          </p:cNvSpPr>
          <p:nvPr>
            <p:ph type="subTitle" idx="1"/>
          </p:nvPr>
        </p:nvSpPr>
        <p:spPr>
          <a:xfrm>
            <a:off x="1524000" y="4069354"/>
            <a:ext cx="9144000" cy="1265285"/>
          </a:xfrm>
        </p:spPr>
        <p:txBody>
          <a:bodyPr>
            <a:normAutofit/>
          </a:bodyPr>
          <a:lstStyle/>
          <a:p>
            <a:r>
              <a:rPr lang="en-US" sz="2200">
                <a:solidFill>
                  <a:srgbClr val="FFFFFF"/>
                </a:solidFill>
              </a:rPr>
              <a:t>Sarah De Lano</a:t>
            </a:r>
          </a:p>
        </p:txBody>
      </p:sp>
      <p:grpSp>
        <p:nvGrpSpPr>
          <p:cNvPr id="76" name="Group 75">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77" name="Straight Connector 76">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78" name="Straight Connector 77">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977190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8"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 name="Rectangle 3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0" name="Rectangle 39">
            <a:extLst>
              <a:ext uri="{FF2B5EF4-FFF2-40B4-BE49-F238E27FC236}">
                <a16:creationId xmlns:a16="http://schemas.microsoft.com/office/drawing/2014/main" id="{60E728E6-A07E-4A6C-AB92-D56E1402F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99A3D3D-AA5D-8048-8543-E4268A19CE81}"/>
              </a:ext>
            </a:extLst>
          </p:cNvPr>
          <p:cNvPicPr>
            <a:picLocks noGrp="1" noChangeAspect="1"/>
          </p:cNvPicPr>
          <p:nvPr>
            <p:ph idx="1"/>
          </p:nvPr>
        </p:nvPicPr>
        <p:blipFill rotWithShape="1">
          <a:blip r:embed="rId3">
            <a:alphaModFix amt="90000"/>
          </a:blip>
          <a:srcRect l="23211" r="15310" b="-1"/>
          <a:stretch/>
        </p:blipFill>
        <p:spPr>
          <a:xfrm rot="5400000">
            <a:off x="2666164" y="-2666164"/>
            <a:ext cx="6856624" cy="12188952"/>
          </a:xfrm>
          <a:prstGeom prst="rect">
            <a:avLst/>
          </a:prstGeom>
        </p:spPr>
      </p:pic>
      <p:grpSp>
        <p:nvGrpSpPr>
          <p:cNvPr id="42" name="Graphic 141">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3" name="Freeform: Shape 42">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2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2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2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2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2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2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25000"/>
                </a:schemeClr>
              </a:solidFill>
              <a:prstDash val="lgDash"/>
              <a:round/>
            </a:ln>
          </p:spPr>
          <p:txBody>
            <a:bodyPr rtlCol="0" anchor="ctr"/>
            <a:lstStyle/>
            <a:p>
              <a:endParaRPr lang="en-US" dirty="0"/>
            </a:p>
          </p:txBody>
        </p:sp>
      </p:grpSp>
      <p:grpSp>
        <p:nvGrpSpPr>
          <p:cNvPr id="51" name="Group 50">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2"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4" name="Freeform: Shape 53">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3" name="Freeform: Shape 52">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81912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7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7" name="Rectangle 81">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2" name="Content Placeholder 9">
            <a:extLst>
              <a:ext uri="{FF2B5EF4-FFF2-40B4-BE49-F238E27FC236}">
                <a16:creationId xmlns:a16="http://schemas.microsoft.com/office/drawing/2014/main" id="{593E9E0A-70CF-2DCF-3871-C89CDAC903B9}"/>
              </a:ext>
            </a:extLst>
          </p:cNvPr>
          <p:cNvPicPr>
            <a:picLocks noChangeAspect="1"/>
          </p:cNvPicPr>
          <p:nvPr/>
        </p:nvPicPr>
        <p:blipFill rotWithShape="1">
          <a:blip r:embed="rId3"/>
          <a:srcRect t="4136" r="-1" b="7241"/>
          <a:stretch/>
        </p:blipFill>
        <p:spPr>
          <a:xfrm>
            <a:off x="188636" y="1680836"/>
            <a:ext cx="5897259" cy="3919684"/>
          </a:xfrm>
          <a:prstGeom prst="rect">
            <a:avLst/>
          </a:prstGeom>
        </p:spPr>
      </p:pic>
      <p:grpSp>
        <p:nvGrpSpPr>
          <p:cNvPr id="108" name="Top left">
            <a:extLst>
              <a:ext uri="{FF2B5EF4-FFF2-40B4-BE49-F238E27FC236}">
                <a16:creationId xmlns:a16="http://schemas.microsoft.com/office/drawing/2014/main" id="{555A4878-58A8-466B-9CBB-D9C7B73A23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85" name="Freeform: Shape 84">
              <a:extLst>
                <a:ext uri="{FF2B5EF4-FFF2-40B4-BE49-F238E27FC236}">
                  <a16:creationId xmlns:a16="http://schemas.microsoft.com/office/drawing/2014/main" id="{7B2C0347-99C5-457C-96BB-964EC3D6C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9" name="Freeform: Shape 85">
              <a:extLst>
                <a:ext uri="{FF2B5EF4-FFF2-40B4-BE49-F238E27FC236}">
                  <a16:creationId xmlns:a16="http://schemas.microsoft.com/office/drawing/2014/main" id="{8322603B-EA7A-4479-B7AC-21C445B55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0" name="Freeform: Shape 86">
              <a:extLst>
                <a:ext uri="{FF2B5EF4-FFF2-40B4-BE49-F238E27FC236}">
                  <a16:creationId xmlns:a16="http://schemas.microsoft.com/office/drawing/2014/main" id="{467DEB95-C59D-43A3-8917-33FEA62ED2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11" name="Freeform: Shape 87">
              <a:extLst>
                <a:ext uri="{FF2B5EF4-FFF2-40B4-BE49-F238E27FC236}">
                  <a16:creationId xmlns:a16="http://schemas.microsoft.com/office/drawing/2014/main" id="{4134DECB-B9DE-4F19-AF07-7512192CE0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2" name="Freeform: Shape 88">
              <a:extLst>
                <a:ext uri="{FF2B5EF4-FFF2-40B4-BE49-F238E27FC236}">
                  <a16:creationId xmlns:a16="http://schemas.microsoft.com/office/drawing/2014/main" id="{EBDF02D3-B136-436A-B60D-8623E141C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13" name="Freeform: Shape 89">
              <a:extLst>
                <a:ext uri="{FF2B5EF4-FFF2-40B4-BE49-F238E27FC236}">
                  <a16:creationId xmlns:a16="http://schemas.microsoft.com/office/drawing/2014/main" id="{1A32DDDB-0980-4A0E-B46C-42D6F991A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14" name="Freeform: Shape 90">
              <a:extLst>
                <a:ext uri="{FF2B5EF4-FFF2-40B4-BE49-F238E27FC236}">
                  <a16:creationId xmlns:a16="http://schemas.microsoft.com/office/drawing/2014/main" id="{569902D1-15A0-47B3-9568-3682CFE02D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115" name="Bottom Right">
            <a:extLst>
              <a:ext uri="{FF2B5EF4-FFF2-40B4-BE49-F238E27FC236}">
                <a16:creationId xmlns:a16="http://schemas.microsoft.com/office/drawing/2014/main" id="{D54E906B-A561-4AF4-8778-C71C4014C7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94" name="Freeform: Shape 93">
              <a:extLst>
                <a:ext uri="{FF2B5EF4-FFF2-40B4-BE49-F238E27FC236}">
                  <a16:creationId xmlns:a16="http://schemas.microsoft.com/office/drawing/2014/main" id="{74957CE3-D5C1-49C7-A2EF-BB2C9D8E23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16" name="Graphic 157">
              <a:extLst>
                <a:ext uri="{FF2B5EF4-FFF2-40B4-BE49-F238E27FC236}">
                  <a16:creationId xmlns:a16="http://schemas.microsoft.com/office/drawing/2014/main" id="{AA5E7F3F-DF80-4388-B56C-AA2269774B1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7" name="Freeform: Shape 96">
                <a:extLst>
                  <a:ext uri="{FF2B5EF4-FFF2-40B4-BE49-F238E27FC236}">
                    <a16:creationId xmlns:a16="http://schemas.microsoft.com/office/drawing/2014/main" id="{8816041A-E8E1-4D5E-B2F4-36DCBEDE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8" name="Freeform: Shape 97">
                <a:extLst>
                  <a:ext uri="{FF2B5EF4-FFF2-40B4-BE49-F238E27FC236}">
                    <a16:creationId xmlns:a16="http://schemas.microsoft.com/office/drawing/2014/main" id="{333BD682-B608-4AA9-B3E6-8883805EE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9" name="Freeform: Shape 98">
                <a:extLst>
                  <a:ext uri="{FF2B5EF4-FFF2-40B4-BE49-F238E27FC236}">
                    <a16:creationId xmlns:a16="http://schemas.microsoft.com/office/drawing/2014/main" id="{D980DE96-1998-4FE0-8ED8-FD0CFC005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0" name="Freeform: Shape 99">
                <a:extLst>
                  <a:ext uri="{FF2B5EF4-FFF2-40B4-BE49-F238E27FC236}">
                    <a16:creationId xmlns:a16="http://schemas.microsoft.com/office/drawing/2014/main" id="{80187CFE-945B-4C8D-9D10-CE1605FC1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1" name="Freeform: Shape 100">
                <a:extLst>
                  <a:ext uri="{FF2B5EF4-FFF2-40B4-BE49-F238E27FC236}">
                    <a16:creationId xmlns:a16="http://schemas.microsoft.com/office/drawing/2014/main" id="{86A2D49C-487B-4669-B4F2-EA9D7120E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2" name="Freeform: Shape 101">
                <a:extLst>
                  <a:ext uri="{FF2B5EF4-FFF2-40B4-BE49-F238E27FC236}">
                    <a16:creationId xmlns:a16="http://schemas.microsoft.com/office/drawing/2014/main" id="{D915D840-3D9A-4803-8DEE-9F8AC1A28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3" name="Freeform: Shape 102">
                <a:extLst>
                  <a:ext uri="{FF2B5EF4-FFF2-40B4-BE49-F238E27FC236}">
                    <a16:creationId xmlns:a16="http://schemas.microsoft.com/office/drawing/2014/main" id="{44C46D1C-C09D-4793-8B90-E9E120A3B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96" name="Freeform: Shape 95">
              <a:extLst>
                <a:ext uri="{FF2B5EF4-FFF2-40B4-BE49-F238E27FC236}">
                  <a16:creationId xmlns:a16="http://schemas.microsoft.com/office/drawing/2014/main" id="{E0049168-7CC2-4B53-ADD4-F3B1D9816A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Content Placeholder 4">
            <a:extLst>
              <a:ext uri="{FF2B5EF4-FFF2-40B4-BE49-F238E27FC236}">
                <a16:creationId xmlns:a16="http://schemas.microsoft.com/office/drawing/2014/main" id="{70DE443B-6BAC-EE40-B09E-0BF5BD892E66}"/>
              </a:ext>
            </a:extLst>
          </p:cNvPr>
          <p:cNvPicPr>
            <a:picLocks noChangeAspect="1"/>
          </p:cNvPicPr>
          <p:nvPr/>
        </p:nvPicPr>
        <p:blipFill rotWithShape="1">
          <a:blip r:embed="rId4"/>
          <a:srcRect l="15370" r="1" b="1"/>
          <a:stretch/>
        </p:blipFill>
        <p:spPr>
          <a:xfrm>
            <a:off x="6094476" y="1684743"/>
            <a:ext cx="5897259" cy="3919684"/>
          </a:xfrm>
          <a:prstGeom prst="rect">
            <a:avLst/>
          </a:prstGeom>
        </p:spPr>
      </p:pic>
    </p:spTree>
    <p:extLst>
      <p:ext uri="{BB962C8B-B14F-4D97-AF65-F5344CB8AC3E}">
        <p14:creationId xmlns:p14="http://schemas.microsoft.com/office/powerpoint/2010/main" val="305314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 name="Picture 6" descr="A picture containing berry, fruit, different, arranged&#10;&#10;Description automatically generated">
            <a:extLst>
              <a:ext uri="{FF2B5EF4-FFF2-40B4-BE49-F238E27FC236}">
                <a16:creationId xmlns:a16="http://schemas.microsoft.com/office/drawing/2014/main" id="{F149D7DE-5F6C-8C03-4561-80CD1349966D}"/>
              </a:ext>
            </a:extLst>
          </p:cNvPr>
          <p:cNvPicPr>
            <a:picLocks noChangeAspect="1"/>
          </p:cNvPicPr>
          <p:nvPr/>
        </p:nvPicPr>
        <p:blipFill rotWithShape="1">
          <a:blip r:embed="rId3"/>
          <a:srcRect t="11884" r="-2" b="7178"/>
          <a:stretch/>
        </p:blipFill>
        <p:spPr>
          <a:xfrm>
            <a:off x="10939" y="-26326"/>
            <a:ext cx="5996884" cy="5955452"/>
          </a:xfrm>
          <a:prstGeom prst="rect">
            <a:avLst/>
          </a:prstGeom>
        </p:spPr>
      </p:pic>
      <p:grpSp>
        <p:nvGrpSpPr>
          <p:cNvPr id="16" name="Top left">
            <a:extLst>
              <a:ext uri="{FF2B5EF4-FFF2-40B4-BE49-F238E27FC236}">
                <a16:creationId xmlns:a16="http://schemas.microsoft.com/office/drawing/2014/main" id="{64744DEB-5C3D-47E9-A2B2-7B1F63AF5A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6721"/>
            <a:ext cx="2198951" cy="3331254"/>
            <a:chOff x="10849" y="15178"/>
            <a:chExt cx="2198951" cy="3331254"/>
          </a:xfrm>
        </p:grpSpPr>
        <p:sp>
          <p:nvSpPr>
            <p:cNvPr id="17" name="Freeform: Shape 16">
              <a:extLst>
                <a:ext uri="{FF2B5EF4-FFF2-40B4-BE49-F238E27FC236}">
                  <a16:creationId xmlns:a16="http://schemas.microsoft.com/office/drawing/2014/main" id="{7A8DE1E7-66DD-42E6-99A7-2F02BA897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7">
              <a:extLst>
                <a:ext uri="{FF2B5EF4-FFF2-40B4-BE49-F238E27FC236}">
                  <a16:creationId xmlns:a16="http://schemas.microsoft.com/office/drawing/2014/main" id="{FF6A8A32-1E2B-43ED-97DF-A3C6E90A1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18">
              <a:extLst>
                <a:ext uri="{FF2B5EF4-FFF2-40B4-BE49-F238E27FC236}">
                  <a16:creationId xmlns:a16="http://schemas.microsoft.com/office/drawing/2014/main" id="{1326A211-4E25-49CC-AEC8-2347CE4DE9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9">
              <a:extLst>
                <a:ext uri="{FF2B5EF4-FFF2-40B4-BE49-F238E27FC236}">
                  <a16:creationId xmlns:a16="http://schemas.microsoft.com/office/drawing/2014/main" id="{B91D8704-C272-4624-B50F-5D7B6DB2A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20">
              <a:extLst>
                <a:ext uri="{FF2B5EF4-FFF2-40B4-BE49-F238E27FC236}">
                  <a16:creationId xmlns:a16="http://schemas.microsoft.com/office/drawing/2014/main" id="{388437DB-3DAD-43C2-8EE8-35346B8DB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Shape 21">
              <a:extLst>
                <a:ext uri="{FF2B5EF4-FFF2-40B4-BE49-F238E27FC236}">
                  <a16:creationId xmlns:a16="http://schemas.microsoft.com/office/drawing/2014/main" id="{FD33BA09-C978-49C0-8F65-56A74A28B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Freeform: Shape 22">
              <a:extLst>
                <a:ext uri="{FF2B5EF4-FFF2-40B4-BE49-F238E27FC236}">
                  <a16:creationId xmlns:a16="http://schemas.microsoft.com/office/drawing/2014/main" id="{098AA943-36A3-4329-8EF5-F1CA13E4D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25" name="Bottom Right">
            <a:extLst>
              <a:ext uri="{FF2B5EF4-FFF2-40B4-BE49-F238E27FC236}">
                <a16:creationId xmlns:a16="http://schemas.microsoft.com/office/drawing/2014/main" id="{625147B8-2E89-41AC-915B-E8F843058A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26" name="Graphic 157">
              <a:extLst>
                <a:ext uri="{FF2B5EF4-FFF2-40B4-BE49-F238E27FC236}">
                  <a16:creationId xmlns:a16="http://schemas.microsoft.com/office/drawing/2014/main" id="{64BA88ED-1331-4259-87D5-CD1B2C04CD8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28" name="Freeform: Shape 27">
                <a:extLst>
                  <a:ext uri="{FF2B5EF4-FFF2-40B4-BE49-F238E27FC236}">
                    <a16:creationId xmlns:a16="http://schemas.microsoft.com/office/drawing/2014/main" id="{FD16970D-5E2F-431E-B59F-C3F6A6572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8">
                <a:extLst>
                  <a:ext uri="{FF2B5EF4-FFF2-40B4-BE49-F238E27FC236}">
                    <a16:creationId xmlns:a16="http://schemas.microsoft.com/office/drawing/2014/main" id="{4928CCE2-CDEF-4892-9954-73012803D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9">
                <a:extLst>
                  <a:ext uri="{FF2B5EF4-FFF2-40B4-BE49-F238E27FC236}">
                    <a16:creationId xmlns:a16="http://schemas.microsoft.com/office/drawing/2014/main" id="{23E708A6-44B4-4E97-B7F6-FD5098C5C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30">
                <a:extLst>
                  <a:ext uri="{FF2B5EF4-FFF2-40B4-BE49-F238E27FC236}">
                    <a16:creationId xmlns:a16="http://schemas.microsoft.com/office/drawing/2014/main" id="{0D9E8577-54D1-44E2-8DA5-FC0795B41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1">
                <a:extLst>
                  <a:ext uri="{FF2B5EF4-FFF2-40B4-BE49-F238E27FC236}">
                    <a16:creationId xmlns:a16="http://schemas.microsoft.com/office/drawing/2014/main" id="{6FDC570C-8F4E-4356-8376-20697E803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Shape 32">
                <a:extLst>
                  <a:ext uri="{FF2B5EF4-FFF2-40B4-BE49-F238E27FC236}">
                    <a16:creationId xmlns:a16="http://schemas.microsoft.com/office/drawing/2014/main" id="{D65CE225-922B-4C71-9E00-7B22FA81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Shape 33">
                <a:extLst>
                  <a:ext uri="{FF2B5EF4-FFF2-40B4-BE49-F238E27FC236}">
                    <a16:creationId xmlns:a16="http://schemas.microsoft.com/office/drawing/2014/main" id="{D4A6B968-17BB-486A-9313-73EF1323FA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7" name="Freeform: Shape 26">
              <a:extLst>
                <a:ext uri="{FF2B5EF4-FFF2-40B4-BE49-F238E27FC236}">
                  <a16:creationId xmlns:a16="http://schemas.microsoft.com/office/drawing/2014/main" id="{5F79C3BF-B9CE-4C32-B7DC-8C8A2862E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3" name="Content Placeholder 2">
            <a:extLst>
              <a:ext uri="{FF2B5EF4-FFF2-40B4-BE49-F238E27FC236}">
                <a16:creationId xmlns:a16="http://schemas.microsoft.com/office/drawing/2014/main" id="{4D3E5A3F-09E7-5C45-952E-D0D9831AFA36}"/>
              </a:ext>
            </a:extLst>
          </p:cNvPr>
          <p:cNvSpPr>
            <a:spLocks noGrp="1"/>
          </p:cNvSpPr>
          <p:nvPr>
            <p:ph idx="1"/>
          </p:nvPr>
        </p:nvSpPr>
        <p:spPr>
          <a:xfrm>
            <a:off x="6195372" y="4088049"/>
            <a:ext cx="4977905" cy="2031475"/>
          </a:xfrm>
        </p:spPr>
        <p:txBody>
          <a:bodyPr anchor="ctr">
            <a:normAutofit/>
          </a:bodyPr>
          <a:lstStyle/>
          <a:p>
            <a:pPr marL="0" indent="0">
              <a:buNone/>
            </a:pPr>
            <a:endParaRPr lang="en-CA" sz="1800"/>
          </a:p>
          <a:p>
            <a:pPr marL="0" indent="0">
              <a:buNone/>
            </a:pPr>
            <a:endParaRPr lang="en-CA" sz="1800"/>
          </a:p>
          <a:p>
            <a:pPr marL="0" indent="0">
              <a:buNone/>
            </a:pPr>
            <a:endParaRPr lang="en-US" sz="1800"/>
          </a:p>
        </p:txBody>
      </p:sp>
      <p:pic>
        <p:nvPicPr>
          <p:cNvPr id="9" name="Picture 8" descr="A bowl of tomatoes&#10;&#10;Description automatically generated with medium confidence">
            <a:extLst>
              <a:ext uri="{FF2B5EF4-FFF2-40B4-BE49-F238E27FC236}">
                <a16:creationId xmlns:a16="http://schemas.microsoft.com/office/drawing/2014/main" id="{82A85207-71F8-5ABB-E4DF-FED648D51616}"/>
              </a:ext>
            </a:extLst>
          </p:cNvPr>
          <p:cNvPicPr>
            <a:picLocks noChangeAspect="1"/>
          </p:cNvPicPr>
          <p:nvPr/>
        </p:nvPicPr>
        <p:blipFill>
          <a:blip r:embed="rId4"/>
          <a:stretch>
            <a:fillRect/>
          </a:stretch>
        </p:blipFill>
        <p:spPr>
          <a:xfrm>
            <a:off x="6533395" y="-36139"/>
            <a:ext cx="5674793" cy="5934990"/>
          </a:xfrm>
          <a:prstGeom prst="rect">
            <a:avLst/>
          </a:prstGeom>
        </p:spPr>
      </p:pic>
      <p:pic>
        <p:nvPicPr>
          <p:cNvPr id="11" name="Picture 10" descr="A tree with fruit growing on it&#10;&#10;Description automatically generated with medium confidence">
            <a:extLst>
              <a:ext uri="{FF2B5EF4-FFF2-40B4-BE49-F238E27FC236}">
                <a16:creationId xmlns:a16="http://schemas.microsoft.com/office/drawing/2014/main" id="{9188FF86-672B-5459-FDD0-1A1734CEAC6E}"/>
              </a:ext>
            </a:extLst>
          </p:cNvPr>
          <p:cNvPicPr>
            <a:picLocks noChangeAspect="1"/>
          </p:cNvPicPr>
          <p:nvPr/>
        </p:nvPicPr>
        <p:blipFill>
          <a:blip r:embed="rId5"/>
          <a:stretch>
            <a:fillRect/>
          </a:stretch>
        </p:blipFill>
        <p:spPr>
          <a:xfrm>
            <a:off x="-15698" y="3319477"/>
            <a:ext cx="3946953" cy="3521739"/>
          </a:xfrm>
          <a:prstGeom prst="rect">
            <a:avLst/>
          </a:prstGeom>
        </p:spPr>
      </p:pic>
      <p:pic>
        <p:nvPicPr>
          <p:cNvPr id="5" name="Content Placeholder 4">
            <a:extLst>
              <a:ext uri="{FF2B5EF4-FFF2-40B4-BE49-F238E27FC236}">
                <a16:creationId xmlns:a16="http://schemas.microsoft.com/office/drawing/2014/main" id="{831D2608-307F-9118-4FEA-1438B85D28A4}"/>
              </a:ext>
            </a:extLst>
          </p:cNvPr>
          <p:cNvPicPr>
            <a:picLocks noChangeAspect="1"/>
          </p:cNvPicPr>
          <p:nvPr/>
        </p:nvPicPr>
        <p:blipFill rotWithShape="1">
          <a:blip r:embed="rId6"/>
          <a:srcRect l="20386" r="12398" b="-3"/>
          <a:stretch/>
        </p:blipFill>
        <p:spPr>
          <a:xfrm>
            <a:off x="6385542" y="2943962"/>
            <a:ext cx="5841883" cy="3914038"/>
          </a:xfrm>
          <a:prstGeom prst="rect">
            <a:avLst/>
          </a:prstGeom>
        </p:spPr>
      </p:pic>
      <p:pic>
        <p:nvPicPr>
          <p:cNvPr id="4" name="Content Placeholder 4">
            <a:extLst>
              <a:ext uri="{FF2B5EF4-FFF2-40B4-BE49-F238E27FC236}">
                <a16:creationId xmlns:a16="http://schemas.microsoft.com/office/drawing/2014/main" id="{56FC5781-A1DE-944A-9345-7C4CBA9147EF}"/>
              </a:ext>
            </a:extLst>
          </p:cNvPr>
          <p:cNvPicPr>
            <a:picLocks noChangeAspect="1"/>
          </p:cNvPicPr>
          <p:nvPr/>
        </p:nvPicPr>
        <p:blipFill rotWithShape="1">
          <a:blip r:embed="rId7"/>
          <a:srcRect t="2680" r="-3" b="114"/>
          <a:stretch/>
        </p:blipFill>
        <p:spPr>
          <a:xfrm>
            <a:off x="-1203" y="-36138"/>
            <a:ext cx="6816342" cy="6937846"/>
          </a:xfrm>
          <a:prstGeom prst="rect">
            <a:avLst/>
          </a:prstGeom>
        </p:spPr>
      </p:pic>
    </p:spTree>
    <p:extLst>
      <p:ext uri="{BB962C8B-B14F-4D97-AF65-F5344CB8AC3E}">
        <p14:creationId xmlns:p14="http://schemas.microsoft.com/office/powerpoint/2010/main" val="12031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438354-5C9A-B949-A55D-8A645EECBA90}"/>
              </a:ext>
            </a:extLst>
          </p:cNvPr>
          <p:cNvPicPr>
            <a:picLocks noChangeAspect="1"/>
          </p:cNvPicPr>
          <p:nvPr/>
        </p:nvPicPr>
        <p:blipFill>
          <a:blip r:embed="rId3"/>
          <a:srcRect/>
          <a:stretch/>
        </p:blipFill>
        <p:spPr>
          <a:xfrm>
            <a:off x="7394937" y="1533393"/>
            <a:ext cx="4009227" cy="3207381"/>
          </a:xfrm>
          <a:prstGeom prst="rect">
            <a:avLst/>
          </a:prstGeom>
        </p:spPr>
      </p:pic>
      <p:sp>
        <p:nvSpPr>
          <p:cNvPr id="2" name="Title 1">
            <a:extLst>
              <a:ext uri="{FF2B5EF4-FFF2-40B4-BE49-F238E27FC236}">
                <a16:creationId xmlns:a16="http://schemas.microsoft.com/office/drawing/2014/main" id="{C9E780CC-2439-F04E-8AB9-864946814D9A}"/>
              </a:ext>
            </a:extLst>
          </p:cNvPr>
          <p:cNvSpPr>
            <a:spLocks noGrp="1"/>
          </p:cNvSpPr>
          <p:nvPr>
            <p:ph type="title"/>
          </p:nvPr>
        </p:nvSpPr>
        <p:spPr>
          <a:xfrm>
            <a:off x="2323384" y="573992"/>
            <a:ext cx="8944463" cy="1507375"/>
          </a:xfrm>
        </p:spPr>
        <p:txBody>
          <a:bodyPr>
            <a:normAutofit/>
          </a:bodyPr>
          <a:lstStyle/>
          <a:p>
            <a:r>
              <a:rPr lang="en-CA" u="sng" dirty="0"/>
              <a:t>Rat Routes</a:t>
            </a:r>
            <a:br>
              <a:rPr lang="en-CA" dirty="0"/>
            </a:br>
            <a:endParaRPr lang="en-US" dirty="0"/>
          </a:p>
        </p:txBody>
      </p:sp>
      <p:sp>
        <p:nvSpPr>
          <p:cNvPr id="3" name="Content Placeholder 2">
            <a:extLst>
              <a:ext uri="{FF2B5EF4-FFF2-40B4-BE49-F238E27FC236}">
                <a16:creationId xmlns:a16="http://schemas.microsoft.com/office/drawing/2014/main" id="{8D13BD3E-D895-3D48-B867-FC3E7BD26113}"/>
              </a:ext>
            </a:extLst>
          </p:cNvPr>
          <p:cNvSpPr>
            <a:spLocks noGrp="1"/>
          </p:cNvSpPr>
          <p:nvPr>
            <p:ph idx="1"/>
          </p:nvPr>
        </p:nvSpPr>
        <p:spPr>
          <a:xfrm>
            <a:off x="230373" y="2578753"/>
            <a:ext cx="6820111" cy="2304613"/>
          </a:xfrm>
        </p:spPr>
        <p:txBody>
          <a:bodyPr>
            <a:normAutofit fontScale="55000" lnSpcReduction="20000"/>
          </a:bodyPr>
          <a:lstStyle/>
          <a:p>
            <a:pPr marL="0" indent="0">
              <a:buNone/>
            </a:pPr>
            <a:r>
              <a:rPr lang="en-CA" sz="3400" b="1" dirty="0"/>
              <a:t>1. How can participation in urban agriculture/foraging and the creation of place-based recipes </a:t>
            </a:r>
            <a:r>
              <a:rPr lang="en-CA" sz="3400" b="1" u="sng" dirty="0"/>
              <a:t>support feelings of belonging</a:t>
            </a:r>
            <a:r>
              <a:rPr lang="en-CA" sz="3400" b="1" dirty="0"/>
              <a:t> for a group of immigrant women, and myself, a Métis woman in Edmonton?</a:t>
            </a:r>
          </a:p>
          <a:p>
            <a:pPr marL="0" indent="0">
              <a:buNone/>
            </a:pPr>
            <a:r>
              <a:rPr lang="en-CA" sz="3400" b="1" dirty="0"/>
              <a:t>2. How can such citizen participation </a:t>
            </a:r>
            <a:r>
              <a:rPr lang="en-CA" sz="3400" b="1" u="sng" dirty="0"/>
              <a:t>facilitate the re-imagining of communities, urban agriculture and greenspaces</a:t>
            </a:r>
            <a:r>
              <a:rPr lang="en-CA" sz="3400" b="1" dirty="0"/>
              <a:t> in Edmonton towards a more inclusive and sustainable future?</a:t>
            </a:r>
          </a:p>
          <a:p>
            <a:endParaRPr lang="en-CA" dirty="0"/>
          </a:p>
          <a:p>
            <a:endParaRPr lang="en-CA" dirty="0"/>
          </a:p>
        </p:txBody>
      </p:sp>
      <p:sp>
        <p:nvSpPr>
          <p:cNvPr id="5" name="Rectangle 4">
            <a:extLst>
              <a:ext uri="{FF2B5EF4-FFF2-40B4-BE49-F238E27FC236}">
                <a16:creationId xmlns:a16="http://schemas.microsoft.com/office/drawing/2014/main" id="{3EA2737E-5588-6D4C-966A-7E388385255E}"/>
              </a:ext>
            </a:extLst>
          </p:cNvPr>
          <p:cNvSpPr/>
          <p:nvPr/>
        </p:nvSpPr>
        <p:spPr>
          <a:xfrm>
            <a:off x="8944304" y="470682"/>
            <a:ext cx="3005958" cy="377989"/>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CA" sz="1800" b="0" i="0" u="none" strike="noStrike" kern="1200" cap="none" spc="0" normalizeH="0" baseline="0" noProof="0" dirty="0">
              <a:ln>
                <a:noFill/>
              </a:ln>
              <a:solidFill>
                <a:srgbClr val="FFFFFF"/>
              </a:solidFill>
              <a:effectLst/>
              <a:uLnTx/>
              <a:uFillTx/>
              <a:latin typeface="Avenir Next LT Pro Light"/>
              <a:ea typeface="+mn-ea"/>
              <a:cs typeface="+mn-cs"/>
            </a:endParaRPr>
          </a:p>
        </p:txBody>
      </p:sp>
    </p:spTree>
    <p:extLst>
      <p:ext uri="{BB962C8B-B14F-4D97-AF65-F5344CB8AC3E}">
        <p14:creationId xmlns:p14="http://schemas.microsoft.com/office/powerpoint/2010/main" val="3418086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3"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5"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6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8"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68" name="Rectangle 35">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9" name="Rectangle 37">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70" name="Top Left">
            <a:extLst>
              <a:ext uri="{FF2B5EF4-FFF2-40B4-BE49-F238E27FC236}">
                <a16:creationId xmlns:a16="http://schemas.microsoft.com/office/drawing/2014/main" id="{DC655204-C06A-4A55-9BB4-C79C4AF9D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1" name="Freeform: Shape 40">
              <a:extLst>
                <a:ext uri="{FF2B5EF4-FFF2-40B4-BE49-F238E27FC236}">
                  <a16:creationId xmlns:a16="http://schemas.microsoft.com/office/drawing/2014/main" id="{F83BC876-5C0C-438A-8928-B1EC2E1E4D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1" name="Freeform: Shape 41">
              <a:extLst>
                <a:ext uri="{FF2B5EF4-FFF2-40B4-BE49-F238E27FC236}">
                  <a16:creationId xmlns:a16="http://schemas.microsoft.com/office/drawing/2014/main" id="{B9B3EEC1-86B7-4DB1-AB38-E2D749392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BEB2CD0B-3D3E-4CF3-92F5-7AE77C22C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01561934-15F2-4620-A65F-28EB73CD7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DB9278E2-D464-4DE2-B229-D3D02ED2B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67AA3CE0-412D-4C03-9203-878479E0A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85785346-E446-47E2-B3DD-C1C561E68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0F6388E0-BD20-4901-B128-88D3D56A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DC98A3EC-D861-1D4A-BA89-AB5CD78D4893}"/>
              </a:ext>
            </a:extLst>
          </p:cNvPr>
          <p:cNvSpPr>
            <a:spLocks noGrp="1"/>
          </p:cNvSpPr>
          <p:nvPr>
            <p:ph type="title"/>
          </p:nvPr>
        </p:nvSpPr>
        <p:spPr>
          <a:xfrm>
            <a:off x="1198182" y="559813"/>
            <a:ext cx="4987809" cy="1664573"/>
          </a:xfrm>
        </p:spPr>
        <p:txBody>
          <a:bodyPr vert="horz" lIns="91440" tIns="45720" rIns="91440" bIns="45720" rtlCol="0" anchor="ctr">
            <a:normAutofit/>
          </a:bodyPr>
          <a:lstStyle/>
          <a:p>
            <a:r>
              <a:rPr lang="en-US" kern="1200" dirty="0">
                <a:solidFill>
                  <a:schemeClr val="tx2"/>
                </a:solidFill>
                <a:latin typeface="+mj-lt"/>
                <a:ea typeface="+mj-ea"/>
                <a:cs typeface="+mj-cs"/>
              </a:rPr>
              <a:t> </a:t>
            </a:r>
            <a:r>
              <a:rPr lang="en-US" u="sng" kern="1200" dirty="0">
                <a:solidFill>
                  <a:schemeClr val="tx2"/>
                </a:solidFill>
                <a:latin typeface="+mj-lt"/>
                <a:ea typeface="+mj-ea"/>
                <a:cs typeface="+mj-cs"/>
              </a:rPr>
              <a:t>Reasons to Gather</a:t>
            </a:r>
          </a:p>
        </p:txBody>
      </p:sp>
      <p:sp>
        <p:nvSpPr>
          <p:cNvPr id="3" name="Rectangle 2">
            <a:extLst>
              <a:ext uri="{FF2B5EF4-FFF2-40B4-BE49-F238E27FC236}">
                <a16:creationId xmlns:a16="http://schemas.microsoft.com/office/drawing/2014/main" id="{C6AC859E-1B93-D347-AED0-9136233C32E7}"/>
              </a:ext>
            </a:extLst>
          </p:cNvPr>
          <p:cNvSpPr/>
          <p:nvPr/>
        </p:nvSpPr>
        <p:spPr>
          <a:xfrm>
            <a:off x="1185756" y="2384474"/>
            <a:ext cx="5286482" cy="3728613"/>
          </a:xfrm>
          <a:prstGeom prst="rect">
            <a:avLst/>
          </a:prstGeom>
        </p:spPr>
        <p:txBody>
          <a:bodyPr vert="horz" lIns="91440" tIns="45720" rIns="91440" bIns="45720" rtlCol="0">
            <a:normAutofit/>
          </a:bodyPr>
          <a:lstStyle/>
          <a:p>
            <a:pPr indent="-228600">
              <a:spcAft>
                <a:spcPts val="600"/>
              </a:spcAft>
              <a:buClr>
                <a:schemeClr val="accent5"/>
              </a:buClr>
              <a:buFont typeface="Avenir Next LT Pro" panose="020B0504020202020204" pitchFamily="34" charset="0"/>
              <a:buChar char="+"/>
            </a:pPr>
            <a:r>
              <a:rPr lang="en-US" b="1" dirty="0">
                <a:solidFill>
                  <a:schemeClr val="tx2"/>
                </a:solidFill>
              </a:rPr>
              <a:t>Social inclusion: </a:t>
            </a:r>
            <a:r>
              <a:rPr lang="en-US" dirty="0">
                <a:solidFill>
                  <a:schemeClr val="tx2"/>
                </a:solidFill>
              </a:rPr>
              <a:t> Not just getting people into urban gardens and forests, freedom to define the space and co-create knowledge.</a:t>
            </a:r>
          </a:p>
          <a:p>
            <a:pPr indent="-228600">
              <a:spcAft>
                <a:spcPts val="600"/>
              </a:spcAft>
              <a:buClr>
                <a:schemeClr val="accent5"/>
              </a:buClr>
              <a:buFont typeface="Avenir Next LT Pro" panose="020B0504020202020204" pitchFamily="34" charset="0"/>
              <a:buChar char="+"/>
            </a:pPr>
            <a:endParaRPr lang="en-US" dirty="0">
              <a:solidFill>
                <a:schemeClr val="tx2"/>
              </a:solidFill>
            </a:endParaRPr>
          </a:p>
          <a:p>
            <a:pPr indent="-228600">
              <a:spcAft>
                <a:spcPts val="600"/>
              </a:spcAft>
              <a:buClr>
                <a:schemeClr val="accent5"/>
              </a:buClr>
              <a:buFont typeface="Avenir Next LT Pro" panose="020B0504020202020204" pitchFamily="34" charset="0"/>
              <a:buChar char="+"/>
            </a:pPr>
            <a:r>
              <a:rPr lang="en-US" b="1" dirty="0">
                <a:solidFill>
                  <a:schemeClr val="tx2"/>
                </a:solidFill>
              </a:rPr>
              <a:t>Building an equitable future: </a:t>
            </a:r>
            <a:r>
              <a:rPr lang="en-US" dirty="0">
                <a:solidFill>
                  <a:schemeClr val="tx2"/>
                </a:solidFill>
              </a:rPr>
              <a:t>Questioning dominance of a certain perspective on nature and park space, confronting histories of exclusion in food systems and greenspace. </a:t>
            </a:r>
          </a:p>
          <a:p>
            <a:pPr indent="-228600">
              <a:spcAft>
                <a:spcPts val="600"/>
              </a:spcAft>
              <a:buClr>
                <a:schemeClr val="accent5"/>
              </a:buClr>
              <a:buFont typeface="Avenir Next LT Pro" panose="020B0504020202020204" pitchFamily="34" charset="0"/>
              <a:buChar char="+"/>
            </a:pPr>
            <a:endParaRPr lang="en-US" sz="1500" dirty="0">
              <a:solidFill>
                <a:schemeClr val="tx2"/>
              </a:solidFill>
            </a:endParaRPr>
          </a:p>
        </p:txBody>
      </p:sp>
      <p:pic>
        <p:nvPicPr>
          <p:cNvPr id="5" name="Picture 4">
            <a:extLst>
              <a:ext uri="{FF2B5EF4-FFF2-40B4-BE49-F238E27FC236}">
                <a16:creationId xmlns:a16="http://schemas.microsoft.com/office/drawing/2014/main" id="{2A8E985D-376C-9442-8508-545B1D4D86F6}"/>
              </a:ext>
            </a:extLst>
          </p:cNvPr>
          <p:cNvPicPr>
            <a:picLocks noChangeAspect="1"/>
          </p:cNvPicPr>
          <p:nvPr/>
        </p:nvPicPr>
        <p:blipFill rotWithShape="1">
          <a:blip r:embed="rId2"/>
          <a:srcRect t="13452" r="2" b="6549"/>
          <a:stretch/>
        </p:blipFill>
        <p:spPr>
          <a:xfrm>
            <a:off x="6508749" y="862806"/>
            <a:ext cx="5132388" cy="5132388"/>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grpSp>
        <p:nvGrpSpPr>
          <p:cNvPr id="50" name="Bottom Right">
            <a:extLst>
              <a:ext uri="{FF2B5EF4-FFF2-40B4-BE49-F238E27FC236}">
                <a16:creationId xmlns:a16="http://schemas.microsoft.com/office/drawing/2014/main" id="{4C476EAB-383B-48F9-B661-B049EB50AE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72" name="Freeform: Shape 50">
              <a:extLst>
                <a:ext uri="{FF2B5EF4-FFF2-40B4-BE49-F238E27FC236}">
                  <a16:creationId xmlns:a16="http://schemas.microsoft.com/office/drawing/2014/main" id="{3045FFB7-76A2-4C6F-A15F-23BF1597C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2" name="Graphic 157">
              <a:extLst>
                <a:ext uri="{FF2B5EF4-FFF2-40B4-BE49-F238E27FC236}">
                  <a16:creationId xmlns:a16="http://schemas.microsoft.com/office/drawing/2014/main" id="{F4E5EB5B-D417-4B20-9CBE-F3DCCA5F3D0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4" name="Freeform: Shape 53">
                <a:extLst>
                  <a:ext uri="{FF2B5EF4-FFF2-40B4-BE49-F238E27FC236}">
                    <a16:creationId xmlns:a16="http://schemas.microsoft.com/office/drawing/2014/main" id="{56643958-DAAD-4611-BCC7-9BDB5917C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263D00C7-B9D3-4681-8C55-F137CBD36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0539B678-9BB9-4639-B9A4-4511639BB4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C14F8CDF-D0D2-43AD-A7AB-0871C24A6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25D54C27-D98D-4E8C-87BD-E0ECAB3BA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CA10EDED-B646-4197-BF0C-C4A83018BA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B9B3D029-DC96-4655-89E2-D9387B3D5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3" name="Freeform: Shape 52">
              <a:extLst>
                <a:ext uri="{FF2B5EF4-FFF2-40B4-BE49-F238E27FC236}">
                  <a16:creationId xmlns:a16="http://schemas.microsoft.com/office/drawing/2014/main" id="{EF12D98D-E6A5-437D-830E-C5C0E7ACE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07842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82C9719-58DD-D445-830A-8EE5223AB838}"/>
              </a:ext>
            </a:extLst>
          </p:cNvPr>
          <p:cNvPicPr>
            <a:picLocks noChangeAspect="1"/>
          </p:cNvPicPr>
          <p:nvPr/>
        </p:nvPicPr>
        <p:blipFill rotWithShape="1">
          <a:blip r:embed="rId3">
            <a:alphaModFix amt="60000"/>
          </a:blip>
          <a:srcRect t="15582" r="-1" b="14101"/>
          <a:stretch/>
        </p:blipFill>
        <p:spPr>
          <a:xfrm>
            <a:off x="20" y="10"/>
            <a:ext cx="12188932" cy="6856614"/>
          </a:xfrm>
          <a:prstGeom prst="rect">
            <a:avLst/>
          </a:prstGeom>
        </p:spPr>
      </p:pic>
      <p:grpSp>
        <p:nvGrpSpPr>
          <p:cNvPr id="16"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 name="Freeform: Shape 16">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D231C9B2-03EC-0841-912B-473A25E2D5E6}"/>
              </a:ext>
            </a:extLst>
          </p:cNvPr>
          <p:cNvSpPr>
            <a:spLocks noGrp="1"/>
          </p:cNvSpPr>
          <p:nvPr>
            <p:ph type="title"/>
          </p:nvPr>
        </p:nvSpPr>
        <p:spPr>
          <a:xfrm>
            <a:off x="1198181" y="726066"/>
            <a:ext cx="4795282" cy="5018227"/>
          </a:xfrm>
        </p:spPr>
        <p:txBody>
          <a:bodyPr anchor="ctr">
            <a:normAutofit/>
          </a:bodyPr>
          <a:lstStyle/>
          <a:p>
            <a:endParaRPr lang="en-US" dirty="0">
              <a:solidFill>
                <a:srgbClr val="FFFFFF"/>
              </a:solidFill>
            </a:endParaRPr>
          </a:p>
        </p:txBody>
      </p:sp>
      <p:grpSp>
        <p:nvGrpSpPr>
          <p:cNvPr id="25"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6"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8" name="Freeform: Shape 27">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7" name="Freeform: Shape 26">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6635087A-CD8C-F748-B940-DD334D9F8135}"/>
              </a:ext>
            </a:extLst>
          </p:cNvPr>
          <p:cNvSpPr>
            <a:spLocks noGrp="1"/>
          </p:cNvSpPr>
          <p:nvPr>
            <p:ph idx="1"/>
          </p:nvPr>
        </p:nvSpPr>
        <p:spPr>
          <a:xfrm>
            <a:off x="1686201" y="2449370"/>
            <a:ext cx="4977905" cy="5017076"/>
          </a:xfrm>
        </p:spPr>
        <p:txBody>
          <a:bodyPr anchor="ctr">
            <a:noAutofit/>
          </a:bodyPr>
          <a:lstStyle/>
          <a:p>
            <a:pPr>
              <a:lnSpc>
                <a:spcPct val="100000"/>
              </a:lnSpc>
            </a:pPr>
            <a:endParaRPr lang="en-US" sz="1200" dirty="0">
              <a:solidFill>
                <a:schemeClr val="bg1"/>
              </a:solidFill>
            </a:endParaRPr>
          </a:p>
          <a:p>
            <a:pPr marL="0" indent="0">
              <a:lnSpc>
                <a:spcPct val="100000"/>
              </a:lnSpc>
              <a:buNone/>
            </a:pPr>
            <a:endParaRPr lang="en-US" sz="1200" dirty="0">
              <a:solidFill>
                <a:schemeClr val="bg1"/>
              </a:solidFill>
            </a:endParaRPr>
          </a:p>
          <a:p>
            <a:pPr>
              <a:lnSpc>
                <a:spcPct val="100000"/>
              </a:lnSpc>
            </a:pPr>
            <a:r>
              <a:rPr lang="en-US" sz="1800" b="1" dirty="0">
                <a:solidFill>
                  <a:schemeClr val="bg1"/>
                </a:solidFill>
              </a:rPr>
              <a:t>Original art by </a:t>
            </a:r>
            <a:r>
              <a:rPr lang="en-US" sz="1800" b="1" dirty="0" err="1">
                <a:solidFill>
                  <a:schemeClr val="bg1"/>
                </a:solidFill>
              </a:rPr>
              <a:t>Zulima</a:t>
            </a:r>
            <a:r>
              <a:rPr lang="en-US" sz="1800" b="1" dirty="0">
                <a:solidFill>
                  <a:schemeClr val="bg1"/>
                </a:solidFill>
              </a:rPr>
              <a:t> </a:t>
            </a:r>
            <a:r>
              <a:rPr lang="en-US" sz="1800" b="1" dirty="0" err="1">
                <a:solidFill>
                  <a:schemeClr val="bg1"/>
                </a:solidFill>
              </a:rPr>
              <a:t>Acuña</a:t>
            </a:r>
            <a:r>
              <a:rPr lang="en-US" sz="1800" b="1" dirty="0">
                <a:solidFill>
                  <a:schemeClr val="bg1"/>
                </a:solidFill>
              </a:rPr>
              <a:t>, 2021.</a:t>
            </a:r>
          </a:p>
        </p:txBody>
      </p:sp>
    </p:spTree>
    <p:extLst>
      <p:ext uri="{BB962C8B-B14F-4D97-AF65-F5344CB8AC3E}">
        <p14:creationId xmlns:p14="http://schemas.microsoft.com/office/powerpoint/2010/main" val="1693075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4D60C13-5FAD-914C-8BE0-806648559F69}"/>
              </a:ext>
            </a:extLst>
          </p:cNvPr>
          <p:cNvPicPr>
            <a:picLocks noChangeAspect="1"/>
          </p:cNvPicPr>
          <p:nvPr/>
        </p:nvPicPr>
        <p:blipFill rotWithShape="1">
          <a:blip r:embed="rId3">
            <a:alphaModFix amt="60000"/>
          </a:blip>
          <a:srcRect t="29853" r="-1" b="49"/>
          <a:stretch/>
        </p:blipFill>
        <p:spPr>
          <a:xfrm>
            <a:off x="20" y="10"/>
            <a:ext cx="12188932" cy="6856614"/>
          </a:xfrm>
          <a:prstGeom prst="rect">
            <a:avLst/>
          </a:prstGeom>
        </p:spPr>
      </p:pic>
      <p:grpSp>
        <p:nvGrpSpPr>
          <p:cNvPr id="15"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 name="Freeform: Shape 15">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6D6D3978-05A8-F041-9A5D-CFA3576EA12F}"/>
              </a:ext>
            </a:extLst>
          </p:cNvPr>
          <p:cNvSpPr>
            <a:spLocks noGrp="1"/>
          </p:cNvSpPr>
          <p:nvPr>
            <p:ph type="title"/>
          </p:nvPr>
        </p:nvSpPr>
        <p:spPr>
          <a:xfrm>
            <a:off x="1198181" y="726066"/>
            <a:ext cx="4795282" cy="5018227"/>
          </a:xfrm>
        </p:spPr>
        <p:txBody>
          <a:bodyPr anchor="ctr">
            <a:normAutofit/>
          </a:bodyPr>
          <a:lstStyle/>
          <a:p>
            <a:r>
              <a:rPr lang="en-US" dirty="0">
                <a:solidFill>
                  <a:srgbClr val="FFFFFF"/>
                </a:solidFill>
              </a:rPr>
              <a:t>Thank you for listening!</a:t>
            </a:r>
          </a:p>
        </p:txBody>
      </p:sp>
      <p:grpSp>
        <p:nvGrpSpPr>
          <p:cNvPr id="24"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5"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 name="Freeform: Shape 26">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6" name="Freeform: Shape 25">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7AA8C184-582B-F343-ACCD-DA041EBA21B4}"/>
              </a:ext>
            </a:extLst>
          </p:cNvPr>
          <p:cNvSpPr>
            <a:spLocks noGrp="1"/>
          </p:cNvSpPr>
          <p:nvPr>
            <p:ph idx="1"/>
          </p:nvPr>
        </p:nvSpPr>
        <p:spPr>
          <a:xfrm>
            <a:off x="5718048" y="109728"/>
            <a:ext cx="6181344" cy="6632448"/>
          </a:xfrm>
        </p:spPr>
        <p:txBody>
          <a:bodyPr anchor="ctr">
            <a:normAutofit/>
          </a:bodyPr>
          <a:lstStyle/>
          <a:p>
            <a:pPr marL="0" indent="0">
              <a:buNone/>
            </a:pPr>
            <a:r>
              <a:rPr lang="en-US" sz="2400" b="1" dirty="0">
                <a:solidFill>
                  <a:srgbClr val="FFFFFF"/>
                </a:solidFill>
              </a:rPr>
              <a:t>¡</a:t>
            </a:r>
            <a:r>
              <a:rPr lang="en-US" sz="2400" b="1" dirty="0" err="1">
                <a:solidFill>
                  <a:srgbClr val="FFFFFF"/>
                </a:solidFill>
              </a:rPr>
              <a:t>Danke</a:t>
            </a:r>
            <a:r>
              <a:rPr lang="en-US" sz="2400" b="1" dirty="0">
                <a:solidFill>
                  <a:srgbClr val="FFFFFF"/>
                </a:solidFill>
              </a:rPr>
              <a:t>, </a:t>
            </a:r>
            <a:r>
              <a:rPr lang="en-US" sz="2400" b="1" dirty="0" err="1">
                <a:solidFill>
                  <a:srgbClr val="FFFFFF"/>
                </a:solidFill>
              </a:rPr>
              <a:t>Dhanyawad</a:t>
            </a:r>
            <a:r>
              <a:rPr lang="en-US" sz="2400" b="1" dirty="0">
                <a:solidFill>
                  <a:srgbClr val="FFFFFF"/>
                </a:solidFill>
              </a:rPr>
              <a:t>, Gracias, </a:t>
            </a:r>
            <a:r>
              <a:rPr lang="en-US" sz="2400" b="1" dirty="0" err="1">
                <a:solidFill>
                  <a:srgbClr val="FFFFFF"/>
                </a:solidFill>
              </a:rPr>
              <a:t>Grácies</a:t>
            </a:r>
            <a:r>
              <a:rPr lang="en-US" sz="2400" b="1" dirty="0">
                <a:solidFill>
                  <a:srgbClr val="FFFFFF"/>
                </a:solidFill>
              </a:rPr>
              <a:t>, </a:t>
            </a:r>
            <a:r>
              <a:rPr lang="so-SO" sz="2400" b="1" dirty="0">
                <a:solidFill>
                  <a:srgbClr val="FFFFFF"/>
                </a:solidFill>
              </a:rPr>
              <a:t>Mahadsanid, </a:t>
            </a:r>
            <a:r>
              <a:rPr lang="en-US" sz="2400" b="1" dirty="0" err="1">
                <a:solidFill>
                  <a:srgbClr val="FFFFFF"/>
                </a:solidFill>
              </a:rPr>
              <a:t>Mamnoun</a:t>
            </a:r>
            <a:r>
              <a:rPr lang="en-US" sz="2400" b="1" dirty="0">
                <a:solidFill>
                  <a:srgbClr val="FFFFFF"/>
                </a:solidFill>
              </a:rPr>
              <a:t> </a:t>
            </a:r>
            <a:r>
              <a:rPr lang="en-US" sz="2400" b="1" dirty="0" err="1">
                <a:solidFill>
                  <a:srgbClr val="FFFFFF"/>
                </a:solidFill>
              </a:rPr>
              <a:t>hastam</a:t>
            </a:r>
            <a:r>
              <a:rPr lang="en-US" sz="2400" b="1" dirty="0">
                <a:solidFill>
                  <a:srgbClr val="FFFFFF"/>
                </a:solidFill>
              </a:rPr>
              <a:t>, </a:t>
            </a:r>
            <a:r>
              <a:rPr lang="en-US" sz="2400" b="1" dirty="0" err="1">
                <a:solidFill>
                  <a:srgbClr val="FFFFFF"/>
                </a:solidFill>
              </a:rPr>
              <a:t>Marsee</a:t>
            </a:r>
            <a:r>
              <a:rPr lang="en-US" sz="2400" b="1" dirty="0">
                <a:solidFill>
                  <a:srgbClr val="FFFFFF"/>
                </a:solidFill>
              </a:rPr>
              <a:t>, </a:t>
            </a:r>
            <a:r>
              <a:rPr lang="en-US" sz="2400" b="1" dirty="0" err="1">
                <a:solidFill>
                  <a:srgbClr val="FFFFFF"/>
                </a:solidFill>
              </a:rPr>
              <a:t>Obrigada</a:t>
            </a:r>
            <a:r>
              <a:rPr lang="en-US" sz="2400" b="1" dirty="0">
                <a:solidFill>
                  <a:srgbClr val="FFFFFF"/>
                </a:solidFill>
              </a:rPr>
              <a:t>, </a:t>
            </a:r>
            <a:r>
              <a:rPr lang="en-US" sz="2400" b="1" dirty="0" err="1">
                <a:solidFill>
                  <a:srgbClr val="FFFFFF"/>
                </a:solidFill>
              </a:rPr>
              <a:t>Shukriya</a:t>
            </a:r>
            <a:r>
              <a:rPr lang="en-US" sz="2400" b="1" dirty="0">
                <a:solidFill>
                  <a:srgbClr val="FFFFFF"/>
                </a:solidFill>
              </a:rPr>
              <a:t>, Thanks! </a:t>
            </a:r>
          </a:p>
          <a:p>
            <a:pPr marL="0" indent="0">
              <a:buNone/>
            </a:pPr>
            <a:endParaRPr lang="en-US" sz="1800" b="1" dirty="0">
              <a:solidFill>
                <a:srgbClr val="FFFFFF"/>
              </a:solidFill>
            </a:endParaRPr>
          </a:p>
          <a:p>
            <a:pPr marL="0" indent="0">
              <a:buNone/>
            </a:pPr>
            <a:endParaRPr lang="en-US" sz="1800" b="1" dirty="0">
              <a:solidFill>
                <a:srgbClr val="FFFFFF"/>
              </a:solidFill>
              <a:hlinkClick r:id="rId4">
                <a:extLst>
                  <a:ext uri="{A12FA001-AC4F-418D-AE19-62706E023703}">
                    <ahyp:hlinkClr xmlns:ahyp="http://schemas.microsoft.com/office/drawing/2018/hyperlinkcolor" val="tx"/>
                  </a:ext>
                </a:extLst>
              </a:hlinkClick>
            </a:endParaRPr>
          </a:p>
          <a:p>
            <a:pPr marL="0" indent="0">
              <a:buNone/>
            </a:pPr>
            <a:endParaRPr lang="en-US" sz="1800" b="1" dirty="0">
              <a:solidFill>
                <a:srgbClr val="FFFFFF"/>
              </a:solidFill>
              <a:hlinkClick r:id="rId4">
                <a:extLst>
                  <a:ext uri="{A12FA001-AC4F-418D-AE19-62706E023703}">
                    <ahyp:hlinkClr xmlns:ahyp="http://schemas.microsoft.com/office/drawing/2018/hyperlinkcolor" val="tx"/>
                  </a:ext>
                </a:extLst>
              </a:hlinkClick>
            </a:endParaRPr>
          </a:p>
          <a:p>
            <a:pPr marL="0" indent="0">
              <a:buNone/>
            </a:pPr>
            <a:endParaRPr lang="en-US" sz="2400" b="1" dirty="0">
              <a:solidFill>
                <a:srgbClr val="FFFFFF"/>
              </a:solidFill>
              <a:hlinkClick r:id="rId4">
                <a:extLst>
                  <a:ext uri="{A12FA001-AC4F-418D-AE19-62706E023703}">
                    <ahyp:hlinkClr xmlns:ahyp="http://schemas.microsoft.com/office/drawing/2018/hyperlinkcolor" val="tx"/>
                  </a:ext>
                </a:extLst>
              </a:hlinkClick>
            </a:endParaRPr>
          </a:p>
          <a:p>
            <a:pPr marL="0" indent="0">
              <a:buNone/>
            </a:pPr>
            <a:r>
              <a:rPr lang="en-US" sz="2400" b="1" dirty="0">
                <a:solidFill>
                  <a:schemeClr val="bg1"/>
                </a:solidFill>
                <a:hlinkClick r:id="rId4">
                  <a:extLst>
                    <a:ext uri="{A12FA001-AC4F-418D-AE19-62706E023703}">
                      <ahyp:hlinkClr xmlns:ahyp="http://schemas.microsoft.com/office/drawing/2018/hyperlinkcolor" val="tx"/>
                    </a:ext>
                  </a:extLst>
                </a:hlinkClick>
              </a:rPr>
              <a:t>sdelano@ualberta.ca</a:t>
            </a:r>
            <a:endParaRPr lang="en-US" sz="2400" b="1" dirty="0">
              <a:solidFill>
                <a:schemeClr val="bg1"/>
              </a:solidFill>
            </a:endParaRPr>
          </a:p>
          <a:p>
            <a:pPr marL="0" indent="0">
              <a:buNone/>
            </a:pPr>
            <a:r>
              <a:rPr lang="en-US" sz="2400" b="1" dirty="0">
                <a:solidFill>
                  <a:srgbClr val="FFFFFF"/>
                </a:solidFill>
              </a:rPr>
              <a:t>Recipe Book at Audrey’s Books</a:t>
            </a:r>
          </a:p>
          <a:p>
            <a:pPr marL="0" indent="0">
              <a:buNone/>
            </a:pPr>
            <a:r>
              <a:rPr lang="en-US" sz="2400" b="1" dirty="0">
                <a:solidFill>
                  <a:srgbClr val="FFFFFF"/>
                </a:solidFill>
              </a:rPr>
              <a:t>Free online version: </a:t>
            </a:r>
            <a:r>
              <a:rPr lang="en-US" sz="1400" b="1" dirty="0">
                <a:solidFill>
                  <a:srgbClr val="FFFFFF"/>
                </a:solidFill>
                <a:hlinkClick r:id="rId5"/>
              </a:rPr>
              <a:t>https://era.library.ualberta.ca/items/c709557d-9674-4b20-aa63-e03178eaf0df</a:t>
            </a:r>
            <a:endParaRPr lang="en-US" sz="1400" b="1" dirty="0">
              <a:solidFill>
                <a:srgbClr val="FFFFFF"/>
              </a:solidFill>
            </a:endParaRPr>
          </a:p>
          <a:p>
            <a:pPr marL="0" indent="0">
              <a:buNone/>
            </a:pPr>
            <a:r>
              <a:rPr lang="en-US" sz="1800" b="1" dirty="0">
                <a:solidFill>
                  <a:srgbClr val="FFFFFF"/>
                </a:solidFill>
              </a:rPr>
              <a:t> </a:t>
            </a:r>
          </a:p>
          <a:p>
            <a:endParaRPr lang="en-US" sz="1800" dirty="0">
              <a:solidFill>
                <a:srgbClr val="FFFFFF"/>
              </a:solidFill>
            </a:endParaRPr>
          </a:p>
        </p:txBody>
      </p:sp>
    </p:spTree>
    <p:extLst>
      <p:ext uri="{BB962C8B-B14F-4D97-AF65-F5344CB8AC3E}">
        <p14:creationId xmlns:p14="http://schemas.microsoft.com/office/powerpoint/2010/main" val="180365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7"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9"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1"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6"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50"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 name="Rectangle 3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Content Placeholder 4" descr="Map&#10;&#10;Description automatically generated">
            <a:extLst>
              <a:ext uri="{FF2B5EF4-FFF2-40B4-BE49-F238E27FC236}">
                <a16:creationId xmlns:a16="http://schemas.microsoft.com/office/drawing/2014/main" id="{CB702903-C058-C3E3-5940-09A08B07AE9E}"/>
              </a:ext>
            </a:extLst>
          </p:cNvPr>
          <p:cNvPicPr>
            <a:picLocks noGrp="1" noChangeAspect="1"/>
          </p:cNvPicPr>
          <p:nvPr>
            <p:ph idx="1"/>
          </p:nvPr>
        </p:nvPicPr>
        <p:blipFill rotWithShape="1">
          <a:blip r:embed="rId3">
            <a:alphaModFix/>
          </a:blip>
          <a:srcRect l="2300" r="963"/>
          <a:stretch/>
        </p:blipFill>
        <p:spPr>
          <a:xfrm>
            <a:off x="-2307" y="-21672"/>
            <a:ext cx="12942168" cy="6856614"/>
          </a:xfrm>
          <a:prstGeom prst="rect">
            <a:avLst/>
          </a:prstGeom>
        </p:spPr>
      </p:pic>
      <p:sp>
        <p:nvSpPr>
          <p:cNvPr id="40" name="Rectangle 39">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62" name="Freeform: Shape 42">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63" name="Freeform: Shape 43">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64" name="Freeform: Shape 44">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65" name="Freeform: Shape 45">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66" name="Freeform: Shape 46">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67" name="Freeform: Shape 47">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68" name="Freeform: Shape 48">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51"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2"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69" name="Freeform: Shape 53">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0" name="Freeform: Shape 54">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1" name="Freeform: Shape 55">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56">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57">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58">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59">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76" name="Freeform: Shape 52">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28" name="Picture 4" descr="The Aviary">
            <a:extLst>
              <a:ext uri="{FF2B5EF4-FFF2-40B4-BE49-F238E27FC236}">
                <a16:creationId xmlns:a16="http://schemas.microsoft.com/office/drawing/2014/main" id="{532BEBC2-FD4B-2EC9-78E1-5F81F1ED17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46" y="1233417"/>
            <a:ext cx="1314510" cy="13553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ublicly created art for the community - Rat Creek Press">
            <a:extLst>
              <a:ext uri="{FF2B5EF4-FFF2-40B4-BE49-F238E27FC236}">
                <a16:creationId xmlns:a16="http://schemas.microsoft.com/office/drawing/2014/main" id="{36E44A19-9BC1-17B8-AB9A-7A5948394E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0813" y="2935834"/>
            <a:ext cx="1889511" cy="141713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79" descr="A group of people wearing masks&#10;&#10;Description automatically generated with medium confidence">
            <a:extLst>
              <a:ext uri="{FF2B5EF4-FFF2-40B4-BE49-F238E27FC236}">
                <a16:creationId xmlns:a16="http://schemas.microsoft.com/office/drawing/2014/main" id="{F7BF6B6D-DAFE-A924-EDF8-4B42D64D482B}"/>
              </a:ext>
            </a:extLst>
          </p:cNvPr>
          <p:cNvPicPr>
            <a:picLocks noChangeAspect="1"/>
          </p:cNvPicPr>
          <p:nvPr/>
        </p:nvPicPr>
        <p:blipFill>
          <a:blip r:embed="rId6"/>
          <a:stretch>
            <a:fillRect/>
          </a:stretch>
        </p:blipFill>
        <p:spPr>
          <a:xfrm>
            <a:off x="4464039" y="779432"/>
            <a:ext cx="1822789" cy="1208756"/>
          </a:xfrm>
          <a:prstGeom prst="rect">
            <a:avLst/>
          </a:prstGeom>
        </p:spPr>
      </p:pic>
      <p:pic>
        <p:nvPicPr>
          <p:cNvPr id="81" name="Content Placeholder 9">
            <a:extLst>
              <a:ext uri="{FF2B5EF4-FFF2-40B4-BE49-F238E27FC236}">
                <a16:creationId xmlns:a16="http://schemas.microsoft.com/office/drawing/2014/main" id="{DD395965-87F3-0AAE-8EDF-95EAD8A660C6}"/>
              </a:ext>
            </a:extLst>
          </p:cNvPr>
          <p:cNvPicPr>
            <a:picLocks noChangeAspect="1"/>
          </p:cNvPicPr>
          <p:nvPr/>
        </p:nvPicPr>
        <p:blipFill rotWithShape="1">
          <a:blip r:embed="rId7">
            <a:alphaModFix/>
          </a:blip>
          <a:srcRect t="7924" r="-1" b="17072"/>
          <a:stretch/>
        </p:blipFill>
        <p:spPr>
          <a:xfrm>
            <a:off x="7994441" y="2642933"/>
            <a:ext cx="2156446" cy="1213061"/>
          </a:xfrm>
          <a:prstGeom prst="rect">
            <a:avLst/>
          </a:prstGeom>
        </p:spPr>
      </p:pic>
    </p:spTree>
    <p:extLst>
      <p:ext uri="{BB962C8B-B14F-4D97-AF65-F5344CB8AC3E}">
        <p14:creationId xmlns:p14="http://schemas.microsoft.com/office/powerpoint/2010/main" val="679215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8"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 name="Rectangle 35">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0" name="Rectangle 39">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B65DD0F-FF8C-DA48-AE3E-B16CE4128213}"/>
              </a:ext>
            </a:extLst>
          </p:cNvPr>
          <p:cNvPicPr>
            <a:picLocks noGrp="1" noChangeAspect="1"/>
          </p:cNvPicPr>
          <p:nvPr>
            <p:ph idx="1"/>
          </p:nvPr>
        </p:nvPicPr>
        <p:blipFill rotWithShape="1">
          <a:blip r:embed="rId3">
            <a:alphaModFix/>
          </a:blip>
          <a:srcRect t="13040" r="-1" b="2686"/>
          <a:stretch/>
        </p:blipFill>
        <p:spPr>
          <a:xfrm>
            <a:off x="20" y="10"/>
            <a:ext cx="12188932" cy="6856614"/>
          </a:xfrm>
          <a:prstGeom prst="rect">
            <a:avLst/>
          </a:prstGeom>
        </p:spPr>
      </p:pic>
      <p:grpSp>
        <p:nvGrpSpPr>
          <p:cNvPr id="42" name="Group 41">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3"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5" name="Freeform: Shape 44">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4" name="Freeform: Shape 43">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3"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55"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56" name="Freeform: Shape 55">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58"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69" name="Freeform: Shape 68">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70" name="Freeform: Shape 69">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59" name="Freeform: Shape 58">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66" name="Freeform: Shape 65">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7" name="Freeform: Shape 66">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68" name="Freeform: Shape 67">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spTree>
    <p:extLst>
      <p:ext uri="{BB962C8B-B14F-4D97-AF65-F5344CB8AC3E}">
        <p14:creationId xmlns:p14="http://schemas.microsoft.com/office/powerpoint/2010/main" val="2863280722"/>
      </p:ext>
    </p:extLst>
  </p:cSld>
  <p:clrMapOvr>
    <a:masterClrMapping/>
  </p:clrMapOvr>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Rockwell"/>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TotalTime>
  <Words>790</Words>
  <Application>Microsoft Macintosh PowerPoint</Application>
  <PresentationFormat>Widescreen</PresentationFormat>
  <Paragraphs>56</Paragraphs>
  <Slides>10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Avenir Next LT Pro</vt:lpstr>
      <vt:lpstr>Avenir Next LT Pro Light</vt:lpstr>
      <vt:lpstr>AvenirNext LT Pro Medium</vt:lpstr>
      <vt:lpstr>Calibri</vt:lpstr>
      <vt:lpstr>Rockwell</vt:lpstr>
      <vt:lpstr>Segoe UI</vt:lpstr>
      <vt:lpstr>Segoe UI Semilight</vt:lpstr>
      <vt:lpstr>ExploreVTI</vt:lpstr>
      <vt:lpstr>Rat Routes and Reasons to Gather Treaty 6 ᐊᒥᐢᑲᐧᒋᕀ ᐋᐧᐢᑲᐦᐃᑲᐣ Edmonton </vt:lpstr>
      <vt:lpstr>PowerPoint Presentation</vt:lpstr>
      <vt:lpstr>PowerPoint Presentation</vt:lpstr>
      <vt:lpstr>PowerPoint Presentation</vt:lpstr>
      <vt:lpstr>Rat Routes </vt:lpstr>
      <vt:lpstr> Reasons to Gather</vt:lpstr>
      <vt:lpstr>PowerPoint Presentation</vt:lpstr>
      <vt:lpstr>Thank you for listening!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 Routes and Reasons to Gather Treaty 6 ᐊᒥᐢᑲᐧᒋᕀ ᐋᐧᐢᑲᐦᐃᑲᐣ Edmonton </dc:title>
  <dc:creator>Sarah Barrera</dc:creator>
  <cp:lastModifiedBy>Sarah Barrera</cp:lastModifiedBy>
  <cp:revision>7</cp:revision>
  <dcterms:created xsi:type="dcterms:W3CDTF">2022-08-03T21:33:49Z</dcterms:created>
  <dcterms:modified xsi:type="dcterms:W3CDTF">2022-09-29T16:43:44Z</dcterms:modified>
</cp:coreProperties>
</file>